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58"/>
  </p:notesMasterIdLst>
  <p:handoutMasterIdLst>
    <p:handoutMasterId r:id="rId59"/>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58" r:id="rId36"/>
    <p:sldId id="359" r:id="rId37"/>
    <p:sldId id="360" r:id="rId38"/>
    <p:sldId id="361" r:id="rId39"/>
    <p:sldId id="340" r:id="rId40"/>
    <p:sldId id="341" r:id="rId41"/>
    <p:sldId id="342" r:id="rId42"/>
    <p:sldId id="343" r:id="rId43"/>
    <p:sldId id="344" r:id="rId44"/>
    <p:sldId id="345" r:id="rId45"/>
    <p:sldId id="346" r:id="rId46"/>
    <p:sldId id="347" r:id="rId47"/>
    <p:sldId id="348" r:id="rId48"/>
    <p:sldId id="349" r:id="rId49"/>
    <p:sldId id="350" r:id="rId50"/>
    <p:sldId id="351" r:id="rId51"/>
    <p:sldId id="352" r:id="rId52"/>
    <p:sldId id="353" r:id="rId53"/>
    <p:sldId id="362" r:id="rId54"/>
    <p:sldId id="363" r:id="rId55"/>
    <p:sldId id="356" r:id="rId56"/>
    <p:sldId id="306" r:id="rId5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29" autoAdjust="0"/>
    <p:restoredTop sz="94364" autoAdjust="0"/>
  </p:normalViewPr>
  <p:slideViewPr>
    <p:cSldViewPr snapToGrid="0" snapToObjects="1">
      <p:cViewPr varScale="1">
        <p:scale>
          <a:sx n="66" d="100"/>
          <a:sy n="66" d="100"/>
        </p:scale>
        <p:origin x="672" y="60"/>
      </p:cViewPr>
      <p:guideLst>
        <p:guide orient="horz" pos="2160"/>
        <p:guide pos="2880"/>
      </p:guideLst>
    </p:cSldViewPr>
  </p:slideViewPr>
  <p:outlineViewPr>
    <p:cViewPr>
      <p:scale>
        <a:sx n="33" d="100"/>
        <a:sy n="33" d="100"/>
      </p:scale>
      <p:origin x="0" y="-24792"/>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12/8/2017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5.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smtClean="0">
                <a:latin typeface="Times New Roman" charset="0"/>
              </a:rPr>
              <a:t>When designing the delivery network we should account for product and market characteristics.</a:t>
            </a:r>
          </a:p>
          <a:p>
            <a:r>
              <a:rPr lang="en-US" sz="1400" dirty="0" smtClean="0">
                <a:latin typeface="Times New Roman" charset="0"/>
              </a:rPr>
              <a:t>High demand products will have transportation cost play a significant role. Use network with good transportation cost (retail stores)</a:t>
            </a:r>
          </a:p>
          <a:p>
            <a:r>
              <a:rPr lang="en-US" sz="1400" dirty="0" smtClean="0">
                <a:latin typeface="Times New Roman" charset="0"/>
              </a:rPr>
              <a:t>Very low demand products will have inventory play a significant role. Use network with low inventory costs (direct shipping)</a:t>
            </a:r>
          </a:p>
          <a:p>
            <a:r>
              <a:rPr lang="en-US" sz="1400" dirty="0" smtClean="0">
                <a:latin typeface="Times New Roman" charset="0"/>
              </a:rPr>
              <a:t>Many product sources: transportation + information plays a role. Distributor storage with package carrier</a:t>
            </a:r>
          </a:p>
          <a:p>
            <a:r>
              <a:rPr lang="en-US" sz="1400" dirty="0" smtClean="0">
                <a:latin typeface="Times New Roman" charset="0"/>
              </a:rPr>
              <a:t>Few product sources but high customization: manufacturer storage with merge in transit</a:t>
            </a:r>
          </a:p>
          <a:p>
            <a:r>
              <a:rPr lang="en-US" sz="1400" dirty="0" smtClean="0">
                <a:latin typeface="Times New Roman" charset="0"/>
              </a:rPr>
              <a:t>High product variety: inventory cost will be significant. Use distributor storage</a:t>
            </a:r>
          </a:p>
          <a:p>
            <a:r>
              <a:rPr lang="en-US" sz="1400" dirty="0" smtClean="0">
                <a:latin typeface="Times New Roman" charset="0"/>
              </a:rPr>
              <a:t>Low customer effort: Distributor storage with package carrier delivery or last mile delivery depending upon desired response time</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06070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solidFill>
                  <a:prstClr val="black"/>
                </a:solidFill>
                <a:latin typeface="Times New Roman" charset="0"/>
                <a:ea typeface="+mn-ea"/>
                <a:cs typeface="+mn-cs"/>
              </a:rPr>
              <a:t>Notes: </a:t>
            </a:r>
            <a:r>
              <a:rPr lang="en-US" sz="1400" dirty="0">
                <a:solidFill>
                  <a:prstClr val="black"/>
                </a:solidFill>
                <a:latin typeface="Times New Roman" charset="0"/>
                <a:ea typeface="+mn-ea"/>
                <a:cs typeface="+mn-cs"/>
              </a:rPr>
              <a:t>Increasing the number of facilities moves them closer to the end consumer. This reduces the response time. As Amazon has built warehouses, the average time from the warehouse to the end consumer has decreased. McMaster-Carr provides 1-2 day coverage of most of the U.S from 6 facilities. W.W. Grainger is able to increase coverage to same day delivery using about 370 facilities.</a:t>
            </a:r>
            <a:endParaRPr lang="en-US" dirty="0">
              <a:solidFill>
                <a:prstClr val="black"/>
              </a:solidFill>
              <a:latin typeface="Times New Roman" charset="0"/>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84282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a:solidFill>
                  <a:prstClr val="black"/>
                </a:solidFill>
                <a:latin typeface="Times New Roman" charset="0"/>
                <a:ea typeface="+mn-ea"/>
                <a:cs typeface="+mn-cs"/>
              </a:rPr>
              <a:t>Notes:</a:t>
            </a:r>
            <a:r>
              <a:rPr lang="en-US" sz="1400">
                <a:solidFill>
                  <a:prstClr val="black"/>
                </a:solidFill>
                <a:latin typeface="Times New Roman" charset="0"/>
                <a:ea typeface="+mn-ea"/>
                <a:cs typeface="+mn-cs"/>
              </a:rPr>
              <a:t> Inventory costs increase, facility costs increase, and transportation costs decrease as we increase the number of facilities.</a:t>
            </a:r>
            <a:endParaRPr lang="en-US" dirty="0">
              <a:solidFill>
                <a:prstClr val="black"/>
              </a:solidFill>
              <a:latin typeface="Times New Roman" charset="0"/>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95959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a:solidFill>
                  <a:prstClr val="black"/>
                </a:solidFill>
                <a:latin typeface="Times New Roman" charset="0"/>
                <a:ea typeface="+mn-ea"/>
                <a:cs typeface="+mn-cs"/>
              </a:rPr>
              <a:t>Notes:</a:t>
            </a:r>
            <a:r>
              <a:rPr lang="en-US" sz="1400">
                <a:solidFill>
                  <a:prstClr val="black"/>
                </a:solidFill>
                <a:latin typeface="Times New Roman" charset="0"/>
                <a:ea typeface="+mn-ea"/>
                <a:cs typeface="+mn-cs"/>
              </a:rPr>
              <a:t> Inventory costs increase, facility costs increase, and transportation costs decrease as we increase the number of facilities.</a:t>
            </a:r>
            <a:endParaRPr lang="en-US" dirty="0">
              <a:solidFill>
                <a:prstClr val="black"/>
              </a:solidFill>
              <a:latin typeface="Times New Roman" charset="0"/>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96664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a:solidFill>
                  <a:prstClr val="black"/>
                </a:solidFill>
                <a:latin typeface="Times New Roman" charset="0"/>
                <a:ea typeface="+mn-ea"/>
                <a:cs typeface="+mn-cs"/>
              </a:rPr>
              <a:t>Notes:</a:t>
            </a:r>
            <a:r>
              <a:rPr lang="en-US" sz="1400">
                <a:solidFill>
                  <a:prstClr val="black"/>
                </a:solidFill>
                <a:latin typeface="Times New Roman" charset="0"/>
                <a:ea typeface="+mn-ea"/>
                <a:cs typeface="+mn-cs"/>
              </a:rPr>
              <a:t> Inventory costs increase, facility costs increase, and transportation costs decrease as we increase the number of facilities.</a:t>
            </a:r>
            <a:endParaRPr lang="en-US" dirty="0">
              <a:solidFill>
                <a:prstClr val="black"/>
              </a:solidFill>
              <a:latin typeface="Times New Roman" charset="0"/>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76090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dirty="0">
                <a:solidFill>
                  <a:prstClr val="black"/>
                </a:solidFill>
                <a:latin typeface="Times New Roman" charset="0"/>
                <a:ea typeface="+mn-ea"/>
                <a:cs typeface="+mn-cs"/>
              </a:rPr>
              <a:t>Identify the best and worst network along various dimensions.</a:t>
            </a:r>
          </a:p>
          <a:p>
            <a:pPr lvl="0"/>
            <a:endParaRPr lang="en-US" sz="1400" dirty="0">
              <a:solidFill>
                <a:prstClr val="black"/>
              </a:solidFill>
              <a:latin typeface="Times New Roman" charset="0"/>
              <a:ea typeface="+mn-ea"/>
              <a:cs typeface="+mn-cs"/>
            </a:endParaRPr>
          </a:p>
          <a:p>
            <a:pPr lvl="0"/>
            <a:r>
              <a:rPr lang="en-US" sz="1400" dirty="0">
                <a:solidFill>
                  <a:prstClr val="black"/>
                </a:solidFill>
                <a:latin typeface="Times New Roman" charset="0"/>
                <a:ea typeface="+mn-ea"/>
                <a:cs typeface="+mn-cs"/>
              </a:rPr>
              <a:t>Response time: (B) retail stores (W) Manufacturer storage with direct ship</a:t>
            </a:r>
          </a:p>
          <a:p>
            <a:pPr lvl="0"/>
            <a:r>
              <a:rPr lang="en-US" sz="1400" dirty="0">
                <a:solidFill>
                  <a:prstClr val="black"/>
                </a:solidFill>
                <a:latin typeface="Times New Roman" charset="0"/>
                <a:ea typeface="+mn-ea"/>
                <a:cs typeface="+mn-cs"/>
              </a:rPr>
              <a:t>Product variety: (W) retail stores (B) Manufacturer storage with direct ship</a:t>
            </a:r>
          </a:p>
          <a:p>
            <a:pPr lvl="0"/>
            <a:r>
              <a:rPr lang="en-US" sz="1400" dirty="0">
                <a:solidFill>
                  <a:prstClr val="black"/>
                </a:solidFill>
                <a:latin typeface="Times New Roman" charset="0"/>
                <a:ea typeface="+mn-ea"/>
                <a:cs typeface="+mn-cs"/>
              </a:rPr>
              <a:t>Product availability: (W) retail store (B) Manufacturer storage</a:t>
            </a:r>
          </a:p>
          <a:p>
            <a:pPr lvl="0"/>
            <a:r>
              <a:rPr lang="en-US" sz="1400" dirty="0">
                <a:solidFill>
                  <a:prstClr val="black"/>
                </a:solidFill>
                <a:latin typeface="Times New Roman" charset="0"/>
                <a:ea typeface="+mn-ea"/>
                <a:cs typeface="+mn-cs"/>
              </a:rPr>
              <a:t>Inventory: (W) retail store (B) manufacturer storage</a:t>
            </a:r>
          </a:p>
          <a:p>
            <a:pPr lvl="0"/>
            <a:r>
              <a:rPr lang="en-US" sz="1400" dirty="0">
                <a:solidFill>
                  <a:prstClr val="black"/>
                </a:solidFill>
                <a:latin typeface="Times New Roman" charset="0"/>
                <a:ea typeface="+mn-ea"/>
                <a:cs typeface="+mn-cs"/>
              </a:rPr>
              <a:t>Transportation: (B) retail store (W) last mile delivery</a:t>
            </a:r>
          </a:p>
          <a:p>
            <a:pPr lvl="0"/>
            <a:r>
              <a:rPr lang="en-US" sz="1400" dirty="0">
                <a:solidFill>
                  <a:prstClr val="black"/>
                </a:solidFill>
                <a:latin typeface="Times New Roman" charset="0"/>
                <a:ea typeface="+mn-ea"/>
                <a:cs typeface="+mn-cs"/>
              </a:rPr>
              <a:t>Facility: (W) retail store (B) manufacturer storage</a:t>
            </a:r>
          </a:p>
          <a:p>
            <a:pPr lvl="0"/>
            <a:r>
              <a:rPr lang="en-US" sz="1400" dirty="0">
                <a:solidFill>
                  <a:prstClr val="black"/>
                </a:solidFill>
                <a:latin typeface="Times New Roman" charset="0"/>
                <a:ea typeface="+mn-ea"/>
                <a:cs typeface="+mn-cs"/>
              </a:rPr>
              <a:t>Handling: (W) Distributor storage with last mile delivery (B)</a:t>
            </a:r>
          </a:p>
          <a:p>
            <a:pPr lvl="0"/>
            <a:r>
              <a:rPr lang="en-US" sz="1400" dirty="0">
                <a:solidFill>
                  <a:prstClr val="black"/>
                </a:solidFill>
                <a:latin typeface="Times New Roman" charset="0"/>
                <a:ea typeface="+mn-ea"/>
                <a:cs typeface="+mn-cs"/>
              </a:rPr>
              <a:t>Information: Retail stores may be less complex; manufacturer storage with pickup may be very complex</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51774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dirty="0">
                <a:solidFill>
                  <a:prstClr val="black"/>
                </a:solidFill>
                <a:latin typeface="Times New Roman" charset="0"/>
                <a:ea typeface="+mn-ea"/>
                <a:cs typeface="+mn-cs"/>
              </a:rPr>
              <a:t>Identify the best and worst network along various dimensions.</a:t>
            </a:r>
          </a:p>
          <a:p>
            <a:pPr lvl="0"/>
            <a:endParaRPr lang="en-US" sz="1400" dirty="0">
              <a:solidFill>
                <a:prstClr val="black"/>
              </a:solidFill>
              <a:latin typeface="Times New Roman" charset="0"/>
              <a:ea typeface="+mn-ea"/>
              <a:cs typeface="+mn-cs"/>
            </a:endParaRPr>
          </a:p>
          <a:p>
            <a:pPr lvl="0"/>
            <a:r>
              <a:rPr lang="en-US" sz="1400" dirty="0">
                <a:solidFill>
                  <a:prstClr val="black"/>
                </a:solidFill>
                <a:latin typeface="Times New Roman" charset="0"/>
                <a:ea typeface="+mn-ea"/>
                <a:cs typeface="+mn-cs"/>
              </a:rPr>
              <a:t>Response time: (B) retail stores (W) Manufacturer storage with direct ship</a:t>
            </a:r>
          </a:p>
          <a:p>
            <a:pPr lvl="0"/>
            <a:r>
              <a:rPr lang="en-US" sz="1400" dirty="0">
                <a:solidFill>
                  <a:prstClr val="black"/>
                </a:solidFill>
                <a:latin typeface="Times New Roman" charset="0"/>
                <a:ea typeface="+mn-ea"/>
                <a:cs typeface="+mn-cs"/>
              </a:rPr>
              <a:t>Product variety: (W) retail stores (B) Manufacturer storage with direct ship</a:t>
            </a:r>
          </a:p>
          <a:p>
            <a:pPr lvl="0"/>
            <a:r>
              <a:rPr lang="en-US" sz="1400" dirty="0">
                <a:solidFill>
                  <a:prstClr val="black"/>
                </a:solidFill>
                <a:latin typeface="Times New Roman" charset="0"/>
                <a:ea typeface="+mn-ea"/>
                <a:cs typeface="+mn-cs"/>
              </a:rPr>
              <a:t>Product availability: (W) retail store (B) Manufacturer storage</a:t>
            </a:r>
          </a:p>
          <a:p>
            <a:pPr lvl="0"/>
            <a:r>
              <a:rPr lang="en-US" sz="1400" dirty="0">
                <a:solidFill>
                  <a:prstClr val="black"/>
                </a:solidFill>
                <a:latin typeface="Times New Roman" charset="0"/>
                <a:ea typeface="+mn-ea"/>
                <a:cs typeface="+mn-cs"/>
              </a:rPr>
              <a:t>Inventory: (W) retail store (B) manufacturer storage</a:t>
            </a:r>
          </a:p>
          <a:p>
            <a:pPr lvl="0"/>
            <a:r>
              <a:rPr lang="en-US" sz="1400" dirty="0">
                <a:solidFill>
                  <a:prstClr val="black"/>
                </a:solidFill>
                <a:latin typeface="Times New Roman" charset="0"/>
                <a:ea typeface="+mn-ea"/>
                <a:cs typeface="+mn-cs"/>
              </a:rPr>
              <a:t>Transportation: (B) retail store (W) last mile delivery</a:t>
            </a:r>
          </a:p>
          <a:p>
            <a:pPr lvl="0"/>
            <a:r>
              <a:rPr lang="en-US" sz="1400" dirty="0">
                <a:solidFill>
                  <a:prstClr val="black"/>
                </a:solidFill>
                <a:latin typeface="Times New Roman" charset="0"/>
                <a:ea typeface="+mn-ea"/>
                <a:cs typeface="+mn-cs"/>
              </a:rPr>
              <a:t>Facility: (W) retail store (B) manufacturer storage</a:t>
            </a:r>
          </a:p>
          <a:p>
            <a:pPr lvl="0"/>
            <a:r>
              <a:rPr lang="en-US" sz="1400" dirty="0">
                <a:solidFill>
                  <a:prstClr val="black"/>
                </a:solidFill>
                <a:latin typeface="Times New Roman" charset="0"/>
                <a:ea typeface="+mn-ea"/>
                <a:cs typeface="+mn-cs"/>
              </a:rPr>
              <a:t>Handling: (W) Distributor storage with last mile delivery (B)</a:t>
            </a:r>
          </a:p>
          <a:p>
            <a:pPr lvl="0"/>
            <a:r>
              <a:rPr lang="en-US" sz="1400" dirty="0">
                <a:solidFill>
                  <a:prstClr val="black"/>
                </a:solidFill>
                <a:latin typeface="Times New Roman" charset="0"/>
                <a:ea typeface="+mn-ea"/>
                <a:cs typeface="+mn-cs"/>
              </a:rPr>
              <a:t>Information: Retail stores may be less complex; manufacturer storage with pickup may be very complex</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32832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dirty="0">
                <a:solidFill>
                  <a:prstClr val="black"/>
                </a:solidFill>
                <a:latin typeface="Times New Roman" charset="0"/>
                <a:ea typeface="+mn-ea"/>
                <a:cs typeface="+mn-cs"/>
              </a:rPr>
              <a:t>Identify the best and worst network along various dimensions.</a:t>
            </a:r>
          </a:p>
          <a:p>
            <a:pPr lvl="0"/>
            <a:endParaRPr lang="en-US" sz="1400" dirty="0">
              <a:solidFill>
                <a:prstClr val="black"/>
              </a:solidFill>
              <a:latin typeface="Times New Roman" charset="0"/>
              <a:ea typeface="+mn-ea"/>
              <a:cs typeface="+mn-cs"/>
            </a:endParaRPr>
          </a:p>
          <a:p>
            <a:pPr lvl="0"/>
            <a:r>
              <a:rPr lang="en-US" sz="1400" dirty="0">
                <a:solidFill>
                  <a:prstClr val="black"/>
                </a:solidFill>
                <a:latin typeface="Times New Roman" charset="0"/>
                <a:ea typeface="+mn-ea"/>
                <a:cs typeface="+mn-cs"/>
              </a:rPr>
              <a:t>Response time: (B) retail stores (W) Manufacturer storage with direct ship</a:t>
            </a:r>
          </a:p>
          <a:p>
            <a:pPr lvl="0"/>
            <a:r>
              <a:rPr lang="en-US" sz="1400" dirty="0">
                <a:solidFill>
                  <a:prstClr val="black"/>
                </a:solidFill>
                <a:latin typeface="Times New Roman" charset="0"/>
                <a:ea typeface="+mn-ea"/>
                <a:cs typeface="+mn-cs"/>
              </a:rPr>
              <a:t>Product variety: (W) retail stores (B) Manufacturer storage with direct ship</a:t>
            </a:r>
          </a:p>
          <a:p>
            <a:pPr lvl="0"/>
            <a:r>
              <a:rPr lang="en-US" sz="1400" dirty="0">
                <a:solidFill>
                  <a:prstClr val="black"/>
                </a:solidFill>
                <a:latin typeface="Times New Roman" charset="0"/>
                <a:ea typeface="+mn-ea"/>
                <a:cs typeface="+mn-cs"/>
              </a:rPr>
              <a:t>Product availability: (W) retail store (B) Manufacturer storage</a:t>
            </a:r>
          </a:p>
          <a:p>
            <a:pPr lvl="0"/>
            <a:r>
              <a:rPr lang="en-US" sz="1400" dirty="0">
                <a:solidFill>
                  <a:prstClr val="black"/>
                </a:solidFill>
                <a:latin typeface="Times New Roman" charset="0"/>
                <a:ea typeface="+mn-ea"/>
                <a:cs typeface="+mn-cs"/>
              </a:rPr>
              <a:t>Inventory: (W) retail store (B) manufacturer storage</a:t>
            </a:r>
          </a:p>
          <a:p>
            <a:pPr lvl="0"/>
            <a:r>
              <a:rPr lang="en-US" sz="1400" dirty="0">
                <a:solidFill>
                  <a:prstClr val="black"/>
                </a:solidFill>
                <a:latin typeface="Times New Roman" charset="0"/>
                <a:ea typeface="+mn-ea"/>
                <a:cs typeface="+mn-cs"/>
              </a:rPr>
              <a:t>Transportation: (B) retail store (W) last mile delivery</a:t>
            </a:r>
          </a:p>
          <a:p>
            <a:pPr lvl="0"/>
            <a:r>
              <a:rPr lang="en-US" sz="1400" dirty="0">
                <a:solidFill>
                  <a:prstClr val="black"/>
                </a:solidFill>
                <a:latin typeface="Times New Roman" charset="0"/>
                <a:ea typeface="+mn-ea"/>
                <a:cs typeface="+mn-cs"/>
              </a:rPr>
              <a:t>Facility: (W) retail store (B) manufacturer storage</a:t>
            </a:r>
          </a:p>
          <a:p>
            <a:pPr lvl="0"/>
            <a:r>
              <a:rPr lang="en-US" sz="1400" dirty="0">
                <a:solidFill>
                  <a:prstClr val="black"/>
                </a:solidFill>
                <a:latin typeface="Times New Roman" charset="0"/>
                <a:ea typeface="+mn-ea"/>
                <a:cs typeface="+mn-cs"/>
              </a:rPr>
              <a:t>Handling: (W) Distributor storage with last mile delivery (B)</a:t>
            </a:r>
          </a:p>
          <a:p>
            <a:pPr lvl="0"/>
            <a:r>
              <a:rPr lang="en-US" sz="1400" dirty="0">
                <a:solidFill>
                  <a:prstClr val="black"/>
                </a:solidFill>
                <a:latin typeface="Times New Roman" charset="0"/>
                <a:ea typeface="+mn-ea"/>
                <a:cs typeface="+mn-cs"/>
              </a:rPr>
              <a:t>Information: Retail stores may be less complex; manufacturer storage with pickup may be very complex</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14348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smtClean="0">
                <a:latin typeface="Times New Roman" charset="0"/>
              </a:rPr>
              <a:t>When designing the delivery network we should account for product and market characteristics.</a:t>
            </a:r>
          </a:p>
          <a:p>
            <a:r>
              <a:rPr lang="en-US" sz="1400" dirty="0" smtClean="0">
                <a:latin typeface="Times New Roman" charset="0"/>
              </a:rPr>
              <a:t>High demand products will have transportation cost play a significant role. Use network with good transportation cost (retail stores)</a:t>
            </a:r>
          </a:p>
          <a:p>
            <a:r>
              <a:rPr lang="en-US" sz="1400" dirty="0" smtClean="0">
                <a:latin typeface="Times New Roman" charset="0"/>
              </a:rPr>
              <a:t>Very low demand products will have inventory play a significant role. Use network with low inventory costs (direct shipping)</a:t>
            </a:r>
          </a:p>
          <a:p>
            <a:r>
              <a:rPr lang="en-US" sz="1400" dirty="0" smtClean="0">
                <a:latin typeface="Times New Roman" charset="0"/>
              </a:rPr>
              <a:t>Many product sources: transportation + information plays a role. Distributor storage with package carrier</a:t>
            </a:r>
          </a:p>
          <a:p>
            <a:r>
              <a:rPr lang="en-US" sz="1400" dirty="0" smtClean="0">
                <a:latin typeface="Times New Roman" charset="0"/>
              </a:rPr>
              <a:t>Few product sources but high customization: manufacturer storage with merge in transit</a:t>
            </a:r>
          </a:p>
          <a:p>
            <a:r>
              <a:rPr lang="en-US" sz="1400" dirty="0" smtClean="0">
                <a:latin typeface="Times New Roman" charset="0"/>
              </a:rPr>
              <a:t>High product variety: inventory cost will be significant. Use distributor storage</a:t>
            </a:r>
          </a:p>
          <a:p>
            <a:r>
              <a:rPr lang="en-US" sz="1400" dirty="0" smtClean="0">
                <a:latin typeface="Times New Roman" charset="0"/>
              </a:rPr>
              <a:t>Low customer effort: Distributor storage with package carrier delivery or last mile delivery depending upon desired response time</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3524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4445244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38910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4">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a:t>
            </a:r>
            <a:r>
              <a:rPr lang="en-US" b="1" dirty="0" smtClean="0">
                <a:latin typeface="+mn-lt"/>
              </a:rPr>
              <a:t>4</a:t>
            </a:r>
            <a:endParaRPr lang="en-US" b="1" dirty="0">
              <a:latin typeface="+mn-lt"/>
            </a:endParaRPr>
          </a:p>
        </p:txBody>
      </p:sp>
      <p:sp>
        <p:nvSpPr>
          <p:cNvPr id="5" name="Text Placeholder 4"/>
          <p:cNvSpPr>
            <a:spLocks noGrp="1"/>
          </p:cNvSpPr>
          <p:nvPr>
            <p:ph type="body" idx="3"/>
          </p:nvPr>
        </p:nvSpPr>
        <p:spPr>
          <a:xfrm>
            <a:off x="5029200" y="3114461"/>
            <a:ext cx="3657600" cy="1428510"/>
          </a:xfrm>
        </p:spPr>
        <p:txBody>
          <a:bodyPr/>
          <a:lstStyle/>
          <a:p>
            <a:pPr algn="ctr"/>
            <a:r>
              <a:rPr lang="en-US" dirty="0">
                <a:latin typeface="+mn-lt"/>
              </a:rPr>
              <a:t>Designing Distribution Networks and Applications to Omni-Channel Retailing</a:t>
            </a: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9865"/>
            <a:ext cx="8229600" cy="655534"/>
          </a:xfrm>
        </p:spPr>
        <p:txBody>
          <a:bodyPr tIns="91425" anchor="b">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Facility Costs and Number of Facilities</a:t>
            </a:r>
            <a:endParaRPr lang="en-US" kern="1200" dirty="0">
              <a:latin typeface="Times New Roman" panose="02020603050405020304" pitchFamily="18" charset="0"/>
              <a:ea typeface="+mj-ea"/>
              <a:cs typeface="+mj-cs"/>
            </a:endParaRPr>
          </a:p>
        </p:txBody>
      </p:sp>
      <p:pic>
        <p:nvPicPr>
          <p:cNvPr id="5" name="Picture 4" descr="A graph shows the relationship between number of facilities and facility costs. The curve increases gradually at the beginning. After a certain point, the slope of the curve begins to increase at an increasing rate."/>
          <p:cNvPicPr>
            <a:picLocks noChangeAspect="1"/>
          </p:cNvPicPr>
          <p:nvPr/>
        </p:nvPicPr>
        <p:blipFill>
          <a:blip r:embed="rId3"/>
          <a:stretch>
            <a:fillRect/>
          </a:stretch>
        </p:blipFill>
        <p:spPr>
          <a:xfrm>
            <a:off x="2433126" y="1661969"/>
            <a:ext cx="4277749" cy="3637647"/>
          </a:xfrm>
          <a:prstGeom prst="rect">
            <a:avLst/>
          </a:prstGeom>
        </p:spPr>
      </p:pic>
      <p:sp>
        <p:nvSpPr>
          <p:cNvPr id="3" name="Text Placeholder 2"/>
          <p:cNvSpPr>
            <a:spLocks noGrp="1"/>
          </p:cNvSpPr>
          <p:nvPr>
            <p:ph type="body" idx="1"/>
          </p:nvPr>
        </p:nvSpPr>
        <p:spPr/>
        <p:txBody>
          <a:bodyPr/>
          <a:lstStyle/>
          <a:p>
            <a:pPr marL="0" indent="0">
              <a:buNone/>
            </a:pPr>
            <a:r>
              <a:rPr lang="en-US" sz="2000" b="1" dirty="0" smtClean="0">
                <a:latin typeface="+mn-lt"/>
              </a:rPr>
              <a:t>Figure 4-4</a:t>
            </a:r>
            <a:r>
              <a:rPr lang="en-US" sz="2000" dirty="0" smtClean="0">
                <a:latin typeface="+mn-lt"/>
              </a:rPr>
              <a:t> </a:t>
            </a:r>
            <a:r>
              <a:rPr lang="en-US" sz="2000" dirty="0">
                <a:latin typeface="+mn-lt"/>
              </a:rPr>
              <a:t>Relationship Between Number of Facilities and Facility </a:t>
            </a:r>
            <a:r>
              <a:rPr lang="en-US" sz="2000" dirty="0" smtClean="0">
                <a:latin typeface="+mn-lt"/>
              </a:rPr>
              <a:t>Costs</a:t>
            </a:r>
            <a:endParaRPr lang="en-US" sz="2000" dirty="0">
              <a:latin typeface="+mn-lt"/>
            </a:endParaRPr>
          </a:p>
        </p:txBody>
      </p:sp>
    </p:spTree>
    <p:extLst>
      <p:ext uri="{BB962C8B-B14F-4D97-AF65-F5344CB8AC3E}">
        <p14:creationId xmlns:p14="http://schemas.microsoft.com/office/powerpoint/2010/main" val="10218119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323"/>
            <a:ext cx="8229600" cy="123107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Logistics Cost, Response Time, and Number of Facilities</a:t>
            </a:r>
            <a:endParaRPr lang="en-US" kern="1200" dirty="0">
              <a:latin typeface="Times New Roman" panose="02020603050405020304" pitchFamily="18" charset="0"/>
              <a:ea typeface="+mj-ea"/>
              <a:cs typeface="+mj-cs"/>
            </a:endParaRPr>
          </a:p>
        </p:txBody>
      </p:sp>
      <p:pic>
        <p:nvPicPr>
          <p:cNvPr id="5" name="Picture 4" descr="A graph shows variation in logistics cost and response time with number of facilities. The graph plots 2 curves on the same graph. One curve plots response time for the number of facilities. This curve shows that response time decreases as the number of facilities increases. The second curve shows total logistics cost versus the number of facilities. This curve begins with total logistics cost decreasing as the number of facilities increases, leveling out, then after a certain point, increasing."/>
          <p:cNvPicPr>
            <a:picLocks noChangeAspect="1"/>
          </p:cNvPicPr>
          <p:nvPr/>
        </p:nvPicPr>
        <p:blipFill>
          <a:blip r:embed="rId2"/>
          <a:stretch>
            <a:fillRect/>
          </a:stretch>
        </p:blipFill>
        <p:spPr>
          <a:xfrm>
            <a:off x="2111809" y="1617333"/>
            <a:ext cx="4920383" cy="3789489"/>
          </a:xfrm>
          <a:prstGeom prst="rect">
            <a:avLst/>
          </a:prstGeom>
        </p:spPr>
      </p:pic>
      <p:sp>
        <p:nvSpPr>
          <p:cNvPr id="3" name="Text Placeholder 2"/>
          <p:cNvSpPr>
            <a:spLocks noGrp="1"/>
          </p:cNvSpPr>
          <p:nvPr>
            <p:ph type="body" idx="1"/>
          </p:nvPr>
        </p:nvSpPr>
        <p:spPr/>
        <p:txBody>
          <a:bodyPr/>
          <a:lstStyle/>
          <a:p>
            <a:pPr marL="0" indent="0">
              <a:buNone/>
            </a:pPr>
            <a:r>
              <a:rPr lang="en-US" sz="2000" b="1" dirty="0" smtClean="0">
                <a:latin typeface="+mn-lt"/>
              </a:rPr>
              <a:t>Figure 4-5 </a:t>
            </a:r>
            <a:r>
              <a:rPr lang="en-US" sz="2000" dirty="0">
                <a:latin typeface="+mn-lt"/>
              </a:rPr>
              <a:t>Variation in Logistics Cost and Response Time with Number of </a:t>
            </a:r>
            <a:r>
              <a:rPr lang="en-US" sz="2000" dirty="0" smtClean="0">
                <a:latin typeface="+mn-lt"/>
              </a:rPr>
              <a:t>Facilities </a:t>
            </a:r>
            <a:endParaRPr lang="en-US" sz="2000" dirty="0">
              <a:latin typeface="+mn-lt"/>
            </a:endParaRPr>
          </a:p>
        </p:txBody>
      </p:sp>
    </p:spTree>
    <p:extLst>
      <p:ext uri="{BB962C8B-B14F-4D97-AF65-F5344CB8AC3E}">
        <p14:creationId xmlns:p14="http://schemas.microsoft.com/office/powerpoint/2010/main" val="37729275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642310"/>
            <a:ext cx="8229600" cy="3877954"/>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A manager must consider the customer needs to be met and the cost of meeting these needs when designing the distribution network. Some key customer needs to be considered include response time, product variety/availability, convenience, order visibility, and returnability. Important costs that managers must consider include inventory, transportation, facilities and handling, and information. Increasing the number of facilities decreases the response time and transportation cost but increases inventory and facility </a:t>
            </a:r>
            <a:r>
              <a:rPr lang="en-US" sz="2400" kern="1200" dirty="0" smtClean="0">
                <a:solidFill>
                  <a:srgbClr val="000000"/>
                </a:solidFill>
                <a:latin typeface="Arial (Body)"/>
                <a:ea typeface="+mn-ea"/>
                <a:cs typeface="+mn-cs"/>
              </a:rPr>
              <a:t>cost</a:t>
            </a:r>
            <a:r>
              <a:rPr lang="en-US" sz="2400" kern="1200" dirty="0">
                <a:solidFill>
                  <a:srgbClr val="000000"/>
                </a:solidFill>
                <a:latin typeface="Arial (Body)"/>
                <a:ea typeface="+mn-ea"/>
                <a:cs typeface="+mn-cs"/>
              </a:rPr>
              <a:t>.</a:t>
            </a:r>
            <a:endParaRPr lang="en-US" sz="2400" kern="1200" dirty="0" smtClean="0">
              <a:solidFill>
                <a:srgbClr val="000000"/>
              </a:solidFill>
              <a:latin typeface="Arial (Body)"/>
              <a:ea typeface="+mn-ea"/>
              <a:cs typeface="+mn-cs"/>
            </a:endParaRPr>
          </a:p>
        </p:txBody>
      </p:sp>
    </p:spTree>
    <p:extLst>
      <p:ext uri="{BB962C8B-B14F-4D97-AF65-F5344CB8AC3E}">
        <p14:creationId xmlns:p14="http://schemas.microsoft.com/office/powerpoint/2010/main" val="33739894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sz="3000" kern="1200" dirty="0" smtClean="0">
                <a:latin typeface="Times New Roman" panose="02020603050405020304" pitchFamily="18" charset="0"/>
                <a:ea typeface="+mj-ea"/>
                <a:cs typeface="+mj-cs"/>
              </a:rPr>
              <a:t>Design Options for a Distribution Network</a:t>
            </a:r>
            <a:r>
              <a:rPr lang="en-US" kern="1200" dirty="0" smtClean="0">
                <a:latin typeface="Times New Roman" panose="02020603050405020304" pitchFamily="18" charset="0"/>
                <a:ea typeface="+mj-ea"/>
                <a:cs typeface="+mj-cs"/>
              </a:rPr>
              <a:t>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48499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Distribution network choices from the manufacturer to the end consumer</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Two key </a:t>
            </a:r>
            <a:r>
              <a:rPr lang="en-US" sz="2400" kern="1200" dirty="0" smtClean="0">
                <a:solidFill>
                  <a:srgbClr val="000000"/>
                </a:solidFill>
                <a:latin typeface="Arial (Body)"/>
                <a:ea typeface="+mn-ea"/>
                <a:cs typeface="+mn-cs"/>
              </a:rPr>
              <a:t>decisions</a:t>
            </a:r>
            <a:endParaRPr lang="en-US" sz="2400" kern="1200" dirty="0">
              <a:solidFill>
                <a:srgbClr val="000000"/>
              </a:solidFill>
              <a:latin typeface="Arial (Body)"/>
              <a:ea typeface="+mn-ea"/>
              <a:cs typeface="+mn-cs"/>
            </a:endParaRPr>
          </a:p>
        </p:txBody>
      </p:sp>
      <p:sp>
        <p:nvSpPr>
          <p:cNvPr id="4" name="Text Placeholder 3"/>
          <p:cNvSpPr>
            <a:spLocks noGrp="1"/>
          </p:cNvSpPr>
          <p:nvPr>
            <p:ph type="body" idx="2"/>
          </p:nvPr>
        </p:nvSpPr>
        <p:spPr>
          <a:xfrm>
            <a:off x="457200" y="3034347"/>
            <a:ext cx="8229600" cy="1674125"/>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Will product be delivered to the customer location or picked up from a prearranged site?</a:t>
            </a:r>
          </a:p>
          <a:p>
            <a:pPr marL="741553" lvl="1" indent="-428371" defTabSz="457200">
              <a:spcAft>
                <a:spcPct val="0"/>
              </a:spcAft>
              <a:buSzPts val="2400"/>
              <a:buFont typeface="+mj-lt"/>
              <a:buAutoNum type="arabicPeriod"/>
            </a:pPr>
            <a:r>
              <a:rPr lang="en-US" sz="2400" kern="1200" dirty="0">
                <a:solidFill>
                  <a:srgbClr val="000000"/>
                </a:solidFill>
                <a:latin typeface="Arial (Body)"/>
              </a:rPr>
              <a:t>Will product flow through an intermediary (or intermediate location)?</a:t>
            </a:r>
            <a:endParaRPr lang="en-US" dirty="0"/>
          </a:p>
        </p:txBody>
      </p:sp>
    </p:spTree>
    <p:extLst>
      <p:ext uri="{BB962C8B-B14F-4D97-AF65-F5344CB8AC3E}">
        <p14:creationId xmlns:p14="http://schemas.microsoft.com/office/powerpoint/2010/main" val="16058220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sz="3000" kern="1200" dirty="0" smtClean="0">
                <a:latin typeface="Times New Roman" panose="02020603050405020304" pitchFamily="18" charset="0"/>
                <a:ea typeface="+mj-ea"/>
                <a:cs typeface="+mj-cs"/>
              </a:rPr>
              <a:t>Design Options for a Distribution Network</a:t>
            </a:r>
            <a:r>
              <a:rPr lang="en-US" kern="1200" dirty="0" smtClean="0">
                <a:latin typeface="Times New Roman" panose="02020603050405020304" pitchFamily="18" charset="0"/>
                <a:ea typeface="+mj-ea"/>
                <a:cs typeface="+mj-cs"/>
              </a:rPr>
              <a:t>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One of six designs may be </a:t>
            </a:r>
            <a:r>
              <a:rPr lang="en-US" sz="2400" kern="1200" dirty="0" smtClean="0">
                <a:solidFill>
                  <a:srgbClr val="000000"/>
                </a:solidFill>
                <a:latin typeface="Arial (Body)"/>
                <a:ea typeface="+mn-ea"/>
                <a:cs typeface="+mn-cs"/>
              </a:rPr>
              <a:t>used</a:t>
            </a:r>
            <a:endParaRPr lang="en-US" sz="2400" kern="1200" dirty="0">
              <a:solidFill>
                <a:srgbClr val="000000"/>
              </a:solidFill>
              <a:latin typeface="Arial (Body)"/>
              <a:ea typeface="+mn-ea"/>
              <a:cs typeface="+mn-cs"/>
            </a:endParaRPr>
          </a:p>
        </p:txBody>
      </p:sp>
      <p:sp>
        <p:nvSpPr>
          <p:cNvPr id="4" name="Text Placeholder 3"/>
          <p:cNvSpPr>
            <a:spLocks noGrp="1"/>
          </p:cNvSpPr>
          <p:nvPr>
            <p:ph type="body" idx="2"/>
          </p:nvPr>
        </p:nvSpPr>
        <p:spPr>
          <a:xfrm>
            <a:off x="457200" y="2051714"/>
            <a:ext cx="8229600" cy="3148084"/>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Manufacturer storage with direct shipping</a:t>
            </a:r>
          </a:p>
          <a:p>
            <a:pPr marL="741553" lvl="1" indent="-428371" defTabSz="457200">
              <a:spcAft>
                <a:spcPct val="0"/>
              </a:spcAft>
              <a:buSzPts val="2400"/>
              <a:buFont typeface="+mj-lt"/>
              <a:buAutoNum type="arabicPeriod"/>
            </a:pPr>
            <a:r>
              <a:rPr lang="en-US" sz="2400" kern="1200" dirty="0">
                <a:solidFill>
                  <a:srgbClr val="000000"/>
                </a:solidFill>
                <a:latin typeface="Arial (Body)"/>
              </a:rPr>
              <a:t>Manufacturer storage with direct shipping and in-transit merge</a:t>
            </a:r>
          </a:p>
          <a:p>
            <a:pPr marL="741553" lvl="1" indent="-428371" defTabSz="457200">
              <a:spcAft>
                <a:spcPct val="0"/>
              </a:spcAft>
              <a:buSzPts val="2400"/>
              <a:buFont typeface="+mj-lt"/>
              <a:buAutoNum type="arabicPeriod"/>
            </a:pPr>
            <a:r>
              <a:rPr lang="en-US" sz="2400" kern="1200" dirty="0">
                <a:solidFill>
                  <a:srgbClr val="000000"/>
                </a:solidFill>
                <a:latin typeface="Arial (Body)"/>
              </a:rPr>
              <a:t>Distributor storage with carrier delivery</a:t>
            </a:r>
          </a:p>
          <a:p>
            <a:pPr marL="741553" lvl="1" indent="-428371" defTabSz="457200">
              <a:spcAft>
                <a:spcPct val="0"/>
              </a:spcAft>
              <a:buSzPts val="2400"/>
              <a:buFont typeface="+mj-lt"/>
              <a:buAutoNum type="arabicPeriod"/>
            </a:pPr>
            <a:r>
              <a:rPr lang="en-US" sz="2400" kern="1200" dirty="0">
                <a:solidFill>
                  <a:srgbClr val="000000"/>
                </a:solidFill>
                <a:latin typeface="Arial (Body)"/>
              </a:rPr>
              <a:t>Distributor storage with last-mile delivery</a:t>
            </a:r>
          </a:p>
          <a:p>
            <a:pPr marL="741553" lvl="1" indent="-428371" defTabSz="457200">
              <a:spcAft>
                <a:spcPct val="0"/>
              </a:spcAft>
              <a:buSzPts val="2400"/>
              <a:buFont typeface="+mj-lt"/>
              <a:buAutoNum type="arabicPeriod"/>
            </a:pPr>
            <a:r>
              <a:rPr lang="en-US" sz="2400" kern="1200" dirty="0">
                <a:solidFill>
                  <a:srgbClr val="000000"/>
                </a:solidFill>
                <a:latin typeface="Arial (Body)"/>
              </a:rPr>
              <a:t>Manufacturer/distributor storage with customer pickup</a:t>
            </a:r>
          </a:p>
          <a:p>
            <a:pPr marL="741553" lvl="1" indent="-428371" defTabSz="457200">
              <a:spcAft>
                <a:spcPct val="0"/>
              </a:spcAft>
              <a:buSzPts val="2400"/>
              <a:buFont typeface="+mj-lt"/>
              <a:buAutoNum type="arabicPeriod"/>
            </a:pPr>
            <a:r>
              <a:rPr lang="en-US" sz="2400" kern="1200" dirty="0">
                <a:solidFill>
                  <a:srgbClr val="000000"/>
                </a:solidFill>
                <a:latin typeface="Arial (Body)"/>
              </a:rPr>
              <a:t>Retail storage with customer pickup</a:t>
            </a:r>
            <a:endParaRPr lang="en-US" dirty="0"/>
          </a:p>
        </p:txBody>
      </p:sp>
    </p:spTree>
    <p:extLst>
      <p:ext uri="{BB962C8B-B14F-4D97-AF65-F5344CB8AC3E}">
        <p14:creationId xmlns:p14="http://schemas.microsoft.com/office/powerpoint/2010/main" val="6569857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4-6 Manufacturer Storage with Direct Shipping</a:t>
            </a:r>
            <a:endParaRPr lang="en-US" kern="1200" dirty="0">
              <a:latin typeface="Times New Roman" panose="02020603050405020304" pitchFamily="18" charset="0"/>
              <a:ea typeface="+mj-ea"/>
              <a:cs typeface="+mj-cs"/>
            </a:endParaRPr>
          </a:p>
        </p:txBody>
      </p:sp>
      <p:pic>
        <p:nvPicPr>
          <p:cNvPr id="8" name="Picture 7" descr="Manufacturer storage with direct shipping. In the diagram for manufacturer storage for direct shipping, there are circles representing manufacturers, retailer, and customers. In this example product flows from the manufacturers directly to the customers. Information flows from the customer to the retailer, and from the retailer to the manufacturer."/>
          <p:cNvPicPr>
            <a:picLocks noChangeAspect="1"/>
          </p:cNvPicPr>
          <p:nvPr/>
        </p:nvPicPr>
        <p:blipFill>
          <a:blip r:embed="rId2"/>
          <a:stretch>
            <a:fillRect/>
          </a:stretch>
        </p:blipFill>
        <p:spPr>
          <a:xfrm>
            <a:off x="828473" y="1771326"/>
            <a:ext cx="7494088" cy="4030911"/>
          </a:xfrm>
          <a:prstGeom prst="rect">
            <a:avLst/>
          </a:prstGeom>
        </p:spPr>
      </p:pic>
    </p:spTree>
    <p:extLst>
      <p:ext uri="{BB962C8B-B14F-4D97-AF65-F5344CB8AC3E}">
        <p14:creationId xmlns:p14="http://schemas.microsoft.com/office/powerpoint/2010/main" val="29868668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Manufacturer Storage with Direct Shipping Network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47215"/>
          </a:xfrm>
        </p:spPr>
        <p:txBody>
          <a:bodyPr/>
          <a:lstStyle/>
          <a:p>
            <a:pPr marL="0" indent="0">
              <a:buNone/>
            </a:pPr>
            <a:r>
              <a:rPr lang="en-US" sz="2000" b="1" dirty="0" smtClean="0">
                <a:latin typeface="+mn-lt"/>
              </a:rPr>
              <a:t>Table 4-1</a:t>
            </a:r>
            <a:r>
              <a:rPr lang="en-US" sz="2000" b="1" kern="1200" dirty="0">
                <a:solidFill>
                  <a:schemeClr val="tx1"/>
                </a:solidFill>
                <a:latin typeface="+mn-lt"/>
              </a:rPr>
              <a:t> </a:t>
            </a:r>
            <a:r>
              <a:rPr lang="en-US" sz="2000" kern="1200" dirty="0" smtClean="0">
                <a:solidFill>
                  <a:schemeClr val="tx1"/>
                </a:solidFill>
                <a:latin typeface="+mn-lt"/>
              </a:rPr>
              <a:t>Performance </a:t>
            </a:r>
            <a:r>
              <a:rPr lang="en-US" sz="2000" kern="1200" dirty="0">
                <a:solidFill>
                  <a:schemeClr val="tx1"/>
                </a:solidFill>
                <a:latin typeface="+mn-lt"/>
              </a:rPr>
              <a:t>Characteristics of Manufacturer Storage with Direct Shipping Network</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1828427273"/>
              </p:ext>
            </p:extLst>
          </p:nvPr>
        </p:nvGraphicFramePr>
        <p:xfrm>
          <a:off x="586855" y="2491860"/>
          <a:ext cx="7902052" cy="3749040"/>
        </p:xfrm>
        <a:graphic>
          <a:graphicData uri="http://schemas.openxmlformats.org/drawingml/2006/table">
            <a:tbl>
              <a:tblPr firstRow="1" bandRow="1">
                <a:tableStyleId>{2D5ABB26-0587-4C30-8999-92F81FD0307C}</a:tableStyleId>
              </a:tblPr>
              <a:tblGrid>
                <a:gridCol w="1924333">
                  <a:extLst>
                    <a:ext uri="{9D8B030D-6E8A-4147-A177-3AD203B41FA5}">
                      <a16:colId xmlns:a16="http://schemas.microsoft.com/office/drawing/2014/main" val="20000"/>
                    </a:ext>
                  </a:extLst>
                </a:gridCol>
                <a:gridCol w="5977719">
                  <a:extLst>
                    <a:ext uri="{9D8B030D-6E8A-4147-A177-3AD203B41FA5}">
                      <a16:colId xmlns:a16="http://schemas.microsoft.com/office/drawing/2014/main" val="20001"/>
                    </a:ext>
                  </a:extLst>
                </a:gridCol>
              </a:tblGrid>
              <a:tr h="353503">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1136821">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costs because of aggregation. Benefits of aggregation are highest for low-demand, high-value items. Benefits are large if product customization can be postponed at the manufacturer.</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612135">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Higher transportation costs because of increased distance and disaggregate shipping.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86821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facility costs because of aggregation. Some saving on handling costs if manufacturer can manage small shipments or ship from production line.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612135">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Significant investment in information infrastructure to integrate manufacturer and retailer.</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1548769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Manufacturer Storage with Direct Shipping Network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527631"/>
            <a:ext cx="8229600" cy="433316"/>
          </a:xfrm>
        </p:spPr>
        <p:txBody>
          <a:bodyPr/>
          <a:lstStyle/>
          <a:p>
            <a:pPr marL="0" indent="0">
              <a:buNone/>
            </a:pPr>
            <a:r>
              <a:rPr lang="en-US" sz="2000" b="1" dirty="0" smtClean="0">
                <a:latin typeface="+mn-lt"/>
              </a:rPr>
              <a:t>Table 4-1 [Continued]</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3942220162"/>
              </p:ext>
            </p:extLst>
          </p:nvPr>
        </p:nvGraphicFramePr>
        <p:xfrm>
          <a:off x="627796" y="2114076"/>
          <a:ext cx="8059003" cy="4162074"/>
        </p:xfrm>
        <a:graphic>
          <a:graphicData uri="http://schemas.openxmlformats.org/drawingml/2006/table">
            <a:tbl>
              <a:tblPr firstRow="1" bandRow="1">
                <a:tableStyleId>{2D5ABB26-0587-4C30-8999-92F81FD0307C}</a:tableStyleId>
              </a:tblPr>
              <a:tblGrid>
                <a:gridCol w="2129052">
                  <a:extLst>
                    <a:ext uri="{9D8B030D-6E8A-4147-A177-3AD203B41FA5}">
                      <a16:colId xmlns:a16="http://schemas.microsoft.com/office/drawing/2014/main" val="20000"/>
                    </a:ext>
                  </a:extLst>
                </a:gridCol>
                <a:gridCol w="5929951">
                  <a:extLst>
                    <a:ext uri="{9D8B030D-6E8A-4147-A177-3AD203B41FA5}">
                      <a16:colId xmlns:a16="http://schemas.microsoft.com/office/drawing/2014/main" val="20001"/>
                    </a:ext>
                  </a:extLst>
                </a:gridCol>
              </a:tblGrid>
              <a:tr h="326847">
                <a:tc>
                  <a:txBody>
                    <a:bodyPr/>
                    <a:lstStyle/>
                    <a:p>
                      <a:r>
                        <a:rPr lang="en-US" sz="16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839754">
                <a:tc>
                  <a:txBody>
                    <a:bodyPr/>
                    <a:lstStyle/>
                    <a:p>
                      <a:r>
                        <a:rPr lang="en-US" sz="16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Long response time of one to two weeks because of increased distance and two stages for order processing. Response time may vary by product, thus complicating receiving.</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32684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Easy to provide a high level of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57010">
                <a:tc>
                  <a:txBody>
                    <a:bodyPr/>
                    <a:lstStyle/>
                    <a:p>
                      <a:r>
                        <a:rPr lang="en-US" sz="1600" kern="1200" dirty="0" smtClean="0">
                          <a:solidFill>
                            <a:schemeClr val="tx1"/>
                          </a:solidFill>
                          <a:latin typeface="+mn-lt"/>
                          <a:ea typeface="+mn-ea"/>
                          <a:cs typeface="+mn-cs"/>
                        </a:rPr>
                        <a:t>Product availability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Easy to provide a high level of product availability because of aggregation at manufacturer.</a:t>
                      </a:r>
                      <a:endParaRPr lang="en-US" sz="16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55701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Good in terms of home delivery but can suffer if order from several manufacturers is sent as partial shipments.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55701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Fast, with the product available as soon as the first unit is produced.</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557010">
                <a:tc>
                  <a:txBody>
                    <a:bodyPr/>
                    <a:lstStyle/>
                    <a:p>
                      <a:r>
                        <a:rPr lang="en-US" sz="1600" kern="1200" dirty="0" smtClean="0">
                          <a:solidFill>
                            <a:schemeClr val="tx1"/>
                          </a:solidFill>
                          <a:latin typeface="+mn-lt"/>
                          <a:ea typeface="+mn-ea"/>
                          <a:cs typeface="+mn-cs"/>
                        </a:rPr>
                        <a:t>Order visibility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More difficult but also more important from a customer service perspective.</a:t>
                      </a:r>
                      <a:endParaRPr lang="en-US" sz="16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326847">
                <a:tc>
                  <a:txBody>
                    <a:bodyPr/>
                    <a:lstStyle/>
                    <a:p>
                      <a:r>
                        <a:rPr lang="en-US" sz="1600" kern="1200" dirty="0" smtClean="0">
                          <a:solidFill>
                            <a:schemeClr val="tx1"/>
                          </a:solidFill>
                          <a:latin typeface="+mn-lt"/>
                          <a:ea typeface="+mn-ea"/>
                          <a:cs typeface="+mn-cs"/>
                        </a:rPr>
                        <a:t>Returnability</a:t>
                      </a:r>
                      <a:endParaRPr lang="en-US" sz="16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Expensive and difficult to implement.</a:t>
                      </a:r>
                      <a:endParaRPr lang="en-US" sz="16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0500776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Figure 4-7 In-Transit Merge Network</a:t>
            </a:r>
            <a:endParaRPr lang="en-US" kern="1200" dirty="0">
              <a:latin typeface="Times New Roman" panose="02020603050405020304" pitchFamily="18" charset="0"/>
              <a:ea typeface="+mj-ea"/>
              <a:cs typeface="+mj-cs"/>
            </a:endParaRPr>
          </a:p>
        </p:txBody>
      </p:sp>
      <p:pic>
        <p:nvPicPr>
          <p:cNvPr id="5" name="Picture 4" descr="An in-transit merge network. The diagram has circles representing factories, a retailer, an in-transit merge by carrier, and customers. Product flows from the factories to the in-transit merge by carrier, and from the carrier to the customers. Information flows from the customers to the retailer, and from the retailer to the factories."/>
          <p:cNvPicPr>
            <a:picLocks noChangeAspect="1"/>
          </p:cNvPicPr>
          <p:nvPr/>
        </p:nvPicPr>
        <p:blipFill>
          <a:blip r:embed="rId2"/>
          <a:stretch>
            <a:fillRect/>
          </a:stretch>
        </p:blipFill>
        <p:spPr>
          <a:xfrm>
            <a:off x="711124" y="1851032"/>
            <a:ext cx="7693688" cy="3817479"/>
          </a:xfrm>
          <a:prstGeom prst="rect">
            <a:avLst/>
          </a:prstGeom>
        </p:spPr>
      </p:pic>
    </p:spTree>
    <p:extLst>
      <p:ext uri="{BB962C8B-B14F-4D97-AF65-F5344CB8AC3E}">
        <p14:creationId xmlns:p14="http://schemas.microsoft.com/office/powerpoint/2010/main" val="9062152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In-Transit Merge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87284"/>
            <a:ext cx="8229600" cy="487907"/>
          </a:xfrm>
        </p:spPr>
        <p:txBody>
          <a:bodyPr/>
          <a:lstStyle/>
          <a:p>
            <a:pPr marL="0" indent="0">
              <a:buNone/>
            </a:pPr>
            <a:r>
              <a:rPr lang="en-US" sz="2000" b="1" dirty="0" smtClean="0">
                <a:latin typeface="+mn-lt"/>
              </a:rPr>
              <a:t>Table 4-2</a:t>
            </a:r>
            <a:r>
              <a:rPr lang="en-US" sz="2000" dirty="0" smtClean="0">
                <a:latin typeface="+mn-lt"/>
              </a:rPr>
              <a:t> Performance </a:t>
            </a:r>
            <a:r>
              <a:rPr lang="en-US" sz="2000" dirty="0">
                <a:latin typeface="+mn-lt"/>
              </a:rPr>
              <a:t>Characteristics of In-Transit Merge</a:t>
            </a:r>
          </a:p>
        </p:txBody>
      </p:sp>
      <p:graphicFrame>
        <p:nvGraphicFramePr>
          <p:cNvPr id="4" name="Table 3"/>
          <p:cNvGraphicFramePr>
            <a:graphicFrameLocks noGrp="1"/>
          </p:cNvGraphicFramePr>
          <p:nvPr>
            <p:extLst>
              <p:ext uri="{D42A27DB-BD31-4B8C-83A1-F6EECF244321}">
                <p14:modId xmlns:p14="http://schemas.microsoft.com/office/powerpoint/2010/main" val="1135111023"/>
              </p:ext>
            </p:extLst>
          </p:nvPr>
        </p:nvGraphicFramePr>
        <p:xfrm>
          <a:off x="457200" y="2575688"/>
          <a:ext cx="8229600" cy="2377440"/>
        </p:xfrm>
        <a:graphic>
          <a:graphicData uri="http://schemas.openxmlformats.org/drawingml/2006/table">
            <a:tbl>
              <a:tblPr firstRow="1" bandRow="1">
                <a:tableStyleId>{2D5ABB26-0587-4C30-8999-92F81FD0307C}</a:tableStyleId>
              </a:tblPr>
              <a:tblGrid>
                <a:gridCol w="2466199">
                  <a:extLst>
                    <a:ext uri="{9D8B030D-6E8A-4147-A177-3AD203B41FA5}">
                      <a16:colId xmlns:a16="http://schemas.microsoft.com/office/drawing/2014/main" val="20000"/>
                    </a:ext>
                  </a:extLst>
                </a:gridCol>
                <a:gridCol w="5763401">
                  <a:extLst>
                    <a:ext uri="{9D8B030D-6E8A-4147-A177-3AD203B41FA5}">
                      <a16:colId xmlns:a16="http://schemas.microsoft.com/office/drawing/2014/main" val="20001"/>
                    </a:ext>
                  </a:extLst>
                </a:gridCol>
              </a:tblGrid>
              <a:tr h="153154">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153154">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Similar to drop-shipping. </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268020">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Somewhat lower transportation costs than drop-shipping.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2680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Handling costs higher than drop-shipping at carrier; receiving costs lower at customer.</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225051">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Investment is somewhat higher than for drop-shipping.</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3686238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Learning Objectives</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2785348"/>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4.1 </a:t>
            </a:r>
            <a:r>
              <a:rPr lang="en-US" sz="2400" kern="1200" dirty="0" smtClean="0">
                <a:solidFill>
                  <a:srgbClr val="000000"/>
                </a:solidFill>
                <a:latin typeface="Arial (Body)"/>
                <a:ea typeface="+mn-ea"/>
                <a:cs typeface="+mn-cs"/>
              </a:rPr>
              <a:t>Identify </a:t>
            </a:r>
            <a:r>
              <a:rPr lang="en-US" sz="2400" kern="1200" dirty="0">
                <a:solidFill>
                  <a:srgbClr val="000000"/>
                </a:solidFill>
                <a:latin typeface="Arial (Body)"/>
                <a:ea typeface="+mn-ea"/>
                <a:cs typeface="+mn-cs"/>
              </a:rPr>
              <a:t>the key factors to be considered when designing a distribution network.</a:t>
            </a:r>
          </a:p>
          <a:p>
            <a:pPr marL="0" lvl="0" indent="0" defTabSz="457200">
              <a:spcAft>
                <a:spcPct val="0"/>
              </a:spcAft>
              <a:buSzPct val="100000"/>
              <a:buNone/>
            </a:pPr>
            <a:r>
              <a:rPr lang="en-US" sz="2400" b="1" kern="1200" dirty="0" smtClean="0">
                <a:solidFill>
                  <a:schemeClr val="tx2"/>
                </a:solidFill>
                <a:latin typeface="Arial (Body)"/>
                <a:ea typeface="+mn-ea"/>
                <a:cs typeface="+mn-cs"/>
              </a:rPr>
              <a:t>4.2</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Discuss </a:t>
            </a:r>
            <a:r>
              <a:rPr lang="en-US" sz="2400" kern="1200" dirty="0">
                <a:solidFill>
                  <a:srgbClr val="000000"/>
                </a:solidFill>
                <a:latin typeface="Arial (Body)"/>
                <a:ea typeface="+mn-ea"/>
                <a:cs typeface="+mn-cs"/>
              </a:rPr>
              <a:t>the strengths and weaknesses of various distribution options.</a:t>
            </a:r>
          </a:p>
          <a:p>
            <a:pPr marL="0" lvl="0" indent="0" defTabSz="457200">
              <a:spcAft>
                <a:spcPct val="0"/>
              </a:spcAft>
              <a:buSzPct val="100000"/>
              <a:buNone/>
            </a:pPr>
            <a:r>
              <a:rPr lang="en-US" sz="2400" b="1" kern="1200" dirty="0" smtClean="0">
                <a:solidFill>
                  <a:schemeClr val="tx2"/>
                </a:solidFill>
                <a:latin typeface="Arial (Body)"/>
                <a:ea typeface="+mn-ea"/>
                <a:cs typeface="+mn-cs"/>
              </a:rPr>
              <a:t>4.3</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Describe </a:t>
            </a:r>
            <a:r>
              <a:rPr lang="en-US" sz="2400" kern="1200" dirty="0">
                <a:solidFill>
                  <a:srgbClr val="000000"/>
                </a:solidFill>
                <a:latin typeface="Arial (Body)"/>
                <a:ea typeface="+mn-ea"/>
                <a:cs typeface="+mn-cs"/>
              </a:rPr>
              <a:t>how omni-channel retail may be structured to be both cost effective and responsive to customer </a:t>
            </a:r>
            <a:r>
              <a:rPr lang="en-US" sz="2400" kern="1200" dirty="0" smtClean="0">
                <a:solidFill>
                  <a:srgbClr val="000000"/>
                </a:solidFill>
                <a:latin typeface="Arial (Body)"/>
                <a:ea typeface="+mn-ea"/>
                <a:cs typeface="+mn-cs"/>
              </a:rPr>
              <a:t>needs.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11094404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In-Transit Merge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600200"/>
            <a:ext cx="8229600" cy="487907"/>
          </a:xfrm>
        </p:spPr>
        <p:txBody>
          <a:bodyPr/>
          <a:lstStyle/>
          <a:p>
            <a:pPr marL="0" indent="0">
              <a:buNone/>
            </a:pPr>
            <a:r>
              <a:rPr lang="en-US" sz="2000" b="1" dirty="0" smtClean="0">
                <a:latin typeface="+mn-lt"/>
              </a:rPr>
              <a:t>Table 4-2 [Continued]</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664234920"/>
              </p:ext>
            </p:extLst>
          </p:nvPr>
        </p:nvGraphicFramePr>
        <p:xfrm>
          <a:off x="586854" y="2366752"/>
          <a:ext cx="7791283" cy="3200400"/>
        </p:xfrm>
        <a:graphic>
          <a:graphicData uri="http://schemas.openxmlformats.org/drawingml/2006/table">
            <a:tbl>
              <a:tblPr firstRow="1" bandRow="1">
                <a:tableStyleId>{2D5ABB26-0587-4C30-8999-92F81FD0307C}</a:tableStyleId>
              </a:tblPr>
              <a:tblGrid>
                <a:gridCol w="2104128">
                  <a:extLst>
                    <a:ext uri="{9D8B030D-6E8A-4147-A177-3AD203B41FA5}">
                      <a16:colId xmlns:a16="http://schemas.microsoft.com/office/drawing/2014/main" val="20000"/>
                    </a:ext>
                  </a:extLst>
                </a:gridCol>
                <a:gridCol w="5687155">
                  <a:extLst>
                    <a:ext uri="{9D8B030D-6E8A-4147-A177-3AD203B41FA5}">
                      <a16:colId xmlns:a16="http://schemas.microsoft.com/office/drawing/2014/main" val="20001"/>
                    </a:ext>
                  </a:extLst>
                </a:gridCol>
              </a:tblGrid>
              <a:tr h="0">
                <a:tc>
                  <a:txBody>
                    <a:bodyPr/>
                    <a:lstStyle/>
                    <a:p>
                      <a:r>
                        <a:rPr lang="en-US" sz="18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p>
                      <a:r>
                        <a:rPr lang="en-US" sz="18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Similar to drop-shipping; may be marginally higher.</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drop-shipping.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p>
                      <a:r>
                        <a:rPr lang="en-US" sz="1800" kern="1200" dirty="0" smtClean="0">
                          <a:solidFill>
                            <a:schemeClr val="tx1"/>
                          </a:solidFill>
                          <a:latin typeface="+mn-lt"/>
                          <a:ea typeface="+mn-ea"/>
                          <a:cs typeface="+mn-cs"/>
                        </a:rPr>
                        <a:t>Product availability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drop-shipping.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Better than drop-shipping because only a single delivery is received.</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drop-shipping.</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0">
                <a:tc>
                  <a:txBody>
                    <a:bodyPr/>
                    <a:lstStyle/>
                    <a:p>
                      <a:r>
                        <a:rPr lang="en-US" sz="1800" kern="1200" dirty="0" smtClean="0">
                          <a:solidFill>
                            <a:schemeClr val="tx1"/>
                          </a:solidFill>
                          <a:latin typeface="+mn-lt"/>
                          <a:ea typeface="+mn-ea"/>
                          <a:cs typeface="+mn-cs"/>
                        </a:rPr>
                        <a:t>Order visibility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drop-shipping.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0">
                <a:tc>
                  <a:txBody>
                    <a:bodyPr/>
                    <a:lstStyle/>
                    <a:p>
                      <a:r>
                        <a:rPr lang="en-US" sz="1800" kern="1200" dirty="0" smtClean="0">
                          <a:solidFill>
                            <a:schemeClr val="tx1"/>
                          </a:solidFill>
                          <a:latin typeface="+mn-lt"/>
                          <a:ea typeface="+mn-ea"/>
                          <a:cs typeface="+mn-cs"/>
                        </a:rPr>
                        <a:t>Returnability</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drop-shipping.</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2178803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4-8 Distributor Storage with Carrier Delivery</a:t>
            </a:r>
            <a:endParaRPr lang="en-US" sz="2000" b="0" kern="1200" dirty="0">
              <a:latin typeface="Times New Roman" panose="02020603050405020304" pitchFamily="18" charset="0"/>
              <a:ea typeface="+mj-ea"/>
              <a:cs typeface="+mj-cs"/>
            </a:endParaRPr>
          </a:p>
        </p:txBody>
      </p:sp>
      <p:pic>
        <p:nvPicPr>
          <p:cNvPr id="5" name="Picture 4" descr="Distributor storage with carrier delivery. Circles represent factories, a warehouse storage by the distributor and retailer, and customers. Product flow goes from the factories to the warehouse storage and from the warehouse storage to the customers. Information flow goes from the customers to the warehouse storage by distributor and retailer."/>
          <p:cNvPicPr>
            <a:picLocks noChangeAspect="1"/>
          </p:cNvPicPr>
          <p:nvPr/>
        </p:nvPicPr>
        <p:blipFill>
          <a:blip r:embed="rId2"/>
          <a:stretch>
            <a:fillRect/>
          </a:stretch>
        </p:blipFill>
        <p:spPr>
          <a:xfrm>
            <a:off x="803385" y="1866972"/>
            <a:ext cx="7548822" cy="3976099"/>
          </a:xfrm>
          <a:prstGeom prst="rect">
            <a:avLst/>
          </a:prstGeom>
        </p:spPr>
      </p:pic>
    </p:spTree>
    <p:extLst>
      <p:ext uri="{BB962C8B-B14F-4D97-AF65-F5344CB8AC3E}">
        <p14:creationId xmlns:p14="http://schemas.microsoft.com/office/powerpoint/2010/main" val="22948095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594600"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Distributor Storage with Carrier Delivery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33567"/>
          </a:xfrm>
        </p:spPr>
        <p:txBody>
          <a:bodyPr/>
          <a:lstStyle/>
          <a:p>
            <a:pPr marL="0" indent="0">
              <a:buNone/>
            </a:pPr>
            <a:r>
              <a:rPr lang="en-US" sz="2000" b="1" kern="1200" dirty="0" smtClean="0">
                <a:solidFill>
                  <a:schemeClr val="tx1"/>
                </a:solidFill>
                <a:latin typeface="+mn-lt"/>
              </a:rPr>
              <a:t>Table 4-3 </a:t>
            </a:r>
            <a:r>
              <a:rPr lang="en-US" sz="2000" kern="1200" dirty="0" smtClean="0">
                <a:solidFill>
                  <a:schemeClr val="tx1"/>
                </a:solidFill>
                <a:latin typeface="+mn-lt"/>
              </a:rPr>
              <a:t>Performance </a:t>
            </a:r>
            <a:r>
              <a:rPr lang="en-US" sz="2000" kern="1200" dirty="0">
                <a:solidFill>
                  <a:schemeClr val="tx1"/>
                </a:solidFill>
                <a:latin typeface="+mn-lt"/>
              </a:rPr>
              <a:t>Characteristics of Distributor Storage with Carrier Delivery</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96792578"/>
              </p:ext>
            </p:extLst>
          </p:nvPr>
        </p:nvGraphicFramePr>
        <p:xfrm>
          <a:off x="641445" y="2546443"/>
          <a:ext cx="7410355" cy="3474720"/>
        </p:xfrm>
        <a:graphic>
          <a:graphicData uri="http://schemas.openxmlformats.org/drawingml/2006/table">
            <a:tbl>
              <a:tblPr firstRow="1" bandRow="1">
                <a:tableStyleId>{2D5ABB26-0587-4C30-8999-92F81FD0307C}</a:tableStyleId>
              </a:tblPr>
              <a:tblGrid>
                <a:gridCol w="2220693">
                  <a:extLst>
                    <a:ext uri="{9D8B030D-6E8A-4147-A177-3AD203B41FA5}">
                      <a16:colId xmlns:a16="http://schemas.microsoft.com/office/drawing/2014/main" val="20000"/>
                    </a:ext>
                  </a:extLst>
                </a:gridCol>
                <a:gridCol w="5189662">
                  <a:extLst>
                    <a:ext uri="{9D8B030D-6E8A-4147-A177-3AD203B41FA5}">
                      <a16:colId xmlns:a16="http://schemas.microsoft.com/office/drawing/2014/main" val="20001"/>
                    </a:ext>
                  </a:extLst>
                </a:gridCol>
              </a:tblGrid>
              <a:tr h="0">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Higher than manufacturer storage. Difference is not large for faster-moving items but can be large for very slow-moving items. </a:t>
                      </a:r>
                      <a:endParaRPr lang="en-US" sz="1800" dirty="0"/>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than manufacturer storage. Reduction is highest for faster-moving items.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Somewhat higher than manufacturer storage. The difference can be large for very-slow-moving items.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Simpler infrastructure compared to manufacturer storage.</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9180360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813343"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Distributor Storage with Carrier Delivery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600200"/>
            <a:ext cx="8229600" cy="515203"/>
          </a:xfrm>
        </p:spPr>
        <p:txBody>
          <a:bodyPr/>
          <a:lstStyle/>
          <a:p>
            <a:pPr marL="0" indent="0">
              <a:buNone/>
            </a:pPr>
            <a:r>
              <a:rPr lang="en-US" sz="2000" b="1" kern="1200" dirty="0" smtClean="0">
                <a:solidFill>
                  <a:schemeClr val="tx1"/>
                </a:solidFill>
                <a:latin typeface="+mn-lt"/>
              </a:rPr>
              <a:t>Table 4-3 [Continued]</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4235431855"/>
              </p:ext>
            </p:extLst>
          </p:nvPr>
        </p:nvGraphicFramePr>
        <p:xfrm>
          <a:off x="600501" y="2462286"/>
          <a:ext cx="7777636" cy="3474720"/>
        </p:xfrm>
        <a:graphic>
          <a:graphicData uri="http://schemas.openxmlformats.org/drawingml/2006/table">
            <a:tbl>
              <a:tblPr firstRow="1" bandRow="1">
                <a:tableStyleId>{2D5ABB26-0587-4C30-8999-92F81FD0307C}</a:tableStyleId>
              </a:tblPr>
              <a:tblGrid>
                <a:gridCol w="2100442">
                  <a:extLst>
                    <a:ext uri="{9D8B030D-6E8A-4147-A177-3AD203B41FA5}">
                      <a16:colId xmlns:a16="http://schemas.microsoft.com/office/drawing/2014/main" val="20000"/>
                    </a:ext>
                  </a:extLst>
                </a:gridCol>
                <a:gridCol w="5677194">
                  <a:extLst>
                    <a:ext uri="{9D8B030D-6E8A-4147-A177-3AD203B41FA5}">
                      <a16:colId xmlns:a16="http://schemas.microsoft.com/office/drawing/2014/main" val="20001"/>
                    </a:ext>
                  </a:extLst>
                </a:gridCol>
              </a:tblGrid>
              <a:tr h="351347">
                <a:tc>
                  <a:txBody>
                    <a:bodyPr/>
                    <a:lstStyle/>
                    <a:p>
                      <a:r>
                        <a:rPr lang="en-US" sz="18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351347">
                <a:tc>
                  <a:txBody>
                    <a:bodyPr/>
                    <a:lstStyle/>
                    <a:p>
                      <a:r>
                        <a:rPr lang="en-US" sz="18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Faster than manufacturer storage. </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35134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than manufacturer storage.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48679">
                <a:tc>
                  <a:txBody>
                    <a:bodyPr/>
                    <a:lstStyle/>
                    <a:p>
                      <a:r>
                        <a:rPr lang="en-US" sz="1800" kern="1200" dirty="0" smtClean="0">
                          <a:solidFill>
                            <a:schemeClr val="tx1"/>
                          </a:solidFill>
                          <a:latin typeface="+mn-lt"/>
                          <a:ea typeface="+mn-ea"/>
                          <a:cs typeface="+mn-cs"/>
                        </a:rPr>
                        <a:t>Product availability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Higher cost to provide the same level of availability as manufacturer storage.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54867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Better than manufacturer storage with drop-shipping.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35134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Higher than manufacturer storage.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351347">
                <a:tc>
                  <a:txBody>
                    <a:bodyPr/>
                    <a:lstStyle/>
                    <a:p>
                      <a:r>
                        <a:rPr lang="en-US" sz="1800" kern="1200" dirty="0" smtClean="0">
                          <a:solidFill>
                            <a:schemeClr val="tx1"/>
                          </a:solidFill>
                          <a:latin typeface="+mn-lt"/>
                          <a:ea typeface="+mn-ea"/>
                          <a:cs typeface="+mn-cs"/>
                        </a:rPr>
                        <a:t>Order visibility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Easier than manufacturer storage.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351347">
                <a:tc>
                  <a:txBody>
                    <a:bodyPr/>
                    <a:lstStyle/>
                    <a:p>
                      <a:r>
                        <a:rPr lang="en-US" sz="1800" kern="1200" dirty="0" smtClean="0">
                          <a:solidFill>
                            <a:schemeClr val="tx1"/>
                          </a:solidFill>
                          <a:latin typeface="+mn-lt"/>
                          <a:ea typeface="+mn-ea"/>
                          <a:cs typeface="+mn-cs"/>
                        </a:rPr>
                        <a:t>Returnability</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Easier than manufacturer storage.</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2079808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4-9 Distributor Storage with Last Mile Delivery</a:t>
            </a:r>
            <a:endParaRPr lang="en-US" sz="2000" b="0" kern="1200" dirty="0">
              <a:latin typeface="Times New Roman" panose="02020603050405020304" pitchFamily="18" charset="0"/>
              <a:ea typeface="+mj-ea"/>
              <a:cs typeface="+mj-cs"/>
            </a:endParaRPr>
          </a:p>
        </p:txBody>
      </p:sp>
      <p:pic>
        <p:nvPicPr>
          <p:cNvPr id="5" name="Picture 4" descr="Distributor storage with last mile delivery. There are circles representing factories, 2 separate distributors, retailer warehouses. Each warehouse has its own separate set of customers. Product flows from all the factories to each warehouse. From each warehouse, it flows to that warehouse’s customer 1, from customer 1 to customer 2, from customer 2 to customer 3, and from customer 3 back to the same warehouse. This happens with both warehouses and their respective customers. Information flow is from the customers to their respective warehouses."/>
          <p:cNvPicPr>
            <a:picLocks noChangeAspect="1"/>
          </p:cNvPicPr>
          <p:nvPr/>
        </p:nvPicPr>
        <p:blipFill>
          <a:blip r:embed="rId2"/>
          <a:stretch>
            <a:fillRect/>
          </a:stretch>
        </p:blipFill>
        <p:spPr>
          <a:xfrm>
            <a:off x="598234" y="1949843"/>
            <a:ext cx="7969567" cy="3698108"/>
          </a:xfrm>
          <a:prstGeom prst="rect">
            <a:avLst/>
          </a:prstGeom>
        </p:spPr>
      </p:pic>
    </p:spTree>
    <p:extLst>
      <p:ext uri="{BB962C8B-B14F-4D97-AF65-F5344CB8AC3E}">
        <p14:creationId xmlns:p14="http://schemas.microsoft.com/office/powerpoint/2010/main" val="1471327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Distributor Storage with Last Mile Delivery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19919"/>
          </a:xfrm>
        </p:spPr>
        <p:txBody>
          <a:bodyPr/>
          <a:lstStyle/>
          <a:p>
            <a:pPr marL="0" indent="0">
              <a:buNone/>
            </a:pPr>
            <a:r>
              <a:rPr lang="en-US" sz="2000" b="1" kern="1200" dirty="0" smtClean="0">
                <a:solidFill>
                  <a:schemeClr val="tx1"/>
                </a:solidFill>
                <a:latin typeface="+mn-lt"/>
              </a:rPr>
              <a:t>Table 4-4 </a:t>
            </a:r>
            <a:r>
              <a:rPr lang="en-US" sz="2000" kern="1200" dirty="0" smtClean="0">
                <a:solidFill>
                  <a:schemeClr val="tx1"/>
                </a:solidFill>
                <a:latin typeface="+mn-lt"/>
              </a:rPr>
              <a:t>Performance </a:t>
            </a:r>
            <a:r>
              <a:rPr lang="en-US" sz="2000" kern="1200" dirty="0">
                <a:solidFill>
                  <a:schemeClr val="tx1"/>
                </a:solidFill>
                <a:latin typeface="+mn-lt"/>
              </a:rPr>
              <a:t>Characteristics of Distributor Storage with Last-Mile </a:t>
            </a:r>
            <a:r>
              <a:rPr lang="en-US" sz="2000" kern="1200" dirty="0" smtClean="0">
                <a:solidFill>
                  <a:schemeClr val="tx1"/>
                </a:solidFill>
                <a:latin typeface="+mn-lt"/>
              </a:rPr>
              <a:t>Delivery</a:t>
            </a:r>
            <a:endParaRPr lang="en-US" sz="2000" kern="1200" dirty="0">
              <a:solidFill>
                <a:schemeClr val="tx1"/>
              </a:solidFill>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4260114857"/>
              </p:ext>
            </p:extLst>
          </p:nvPr>
        </p:nvGraphicFramePr>
        <p:xfrm>
          <a:off x="457201" y="2532797"/>
          <a:ext cx="8229600" cy="3205480"/>
        </p:xfrm>
        <a:graphic>
          <a:graphicData uri="http://schemas.openxmlformats.org/drawingml/2006/table">
            <a:tbl>
              <a:tblPr firstRow="1" bandRow="1">
                <a:tableStyleId>{2D5ABB26-0587-4C30-8999-92F81FD0307C}</a:tableStyleId>
              </a:tblPr>
              <a:tblGrid>
                <a:gridCol w="2466199">
                  <a:extLst>
                    <a:ext uri="{9D8B030D-6E8A-4147-A177-3AD203B41FA5}">
                      <a16:colId xmlns:a16="http://schemas.microsoft.com/office/drawing/2014/main" val="20000"/>
                    </a:ext>
                  </a:extLst>
                </a:gridCol>
                <a:gridCol w="5763401">
                  <a:extLst>
                    <a:ext uri="{9D8B030D-6E8A-4147-A177-3AD203B41FA5}">
                      <a16:colId xmlns:a16="http://schemas.microsoft.com/office/drawing/2014/main" val="20001"/>
                    </a:ext>
                  </a:extLst>
                </a:gridCol>
              </a:tblGrid>
              <a:tr h="370840">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79120">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Higher than distributor storage with package carrier delivery.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579120">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Very high cost given minimal scale economies. Higher than any other distribution option.</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82296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Facility costs higher than manufacturer storage or distributor storage with package carrier delivery, but lower than a chain of retail stores.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579120">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Similar to distributor storage with package carrier delivery.</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4840204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Distributor Storage with Last Mile Delivery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600201"/>
            <a:ext cx="8229600" cy="351560"/>
          </a:xfrm>
        </p:spPr>
        <p:txBody>
          <a:bodyPr/>
          <a:lstStyle/>
          <a:p>
            <a:pPr marL="0" indent="0">
              <a:buNone/>
            </a:pPr>
            <a:r>
              <a:rPr lang="en-US" sz="2000" b="1" kern="1200" dirty="0" smtClean="0">
                <a:solidFill>
                  <a:schemeClr val="tx1"/>
                </a:solidFill>
                <a:latin typeface="+mn-lt"/>
              </a:rPr>
              <a:t>Table 4-4 [Continued]</a:t>
            </a:r>
            <a:endParaRPr lang="en-US" sz="2000" kern="1200" dirty="0">
              <a:solidFill>
                <a:schemeClr val="tx1"/>
              </a:solidFill>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603411615"/>
              </p:ext>
            </p:extLst>
          </p:nvPr>
        </p:nvGraphicFramePr>
        <p:xfrm>
          <a:off x="627796" y="2292955"/>
          <a:ext cx="8059003" cy="3949987"/>
        </p:xfrm>
        <a:graphic>
          <a:graphicData uri="http://schemas.openxmlformats.org/drawingml/2006/table">
            <a:tbl>
              <a:tblPr firstRow="1" bandRow="1">
                <a:tableStyleId>{2D5ABB26-0587-4C30-8999-92F81FD0307C}</a:tableStyleId>
              </a:tblPr>
              <a:tblGrid>
                <a:gridCol w="2129052">
                  <a:extLst>
                    <a:ext uri="{9D8B030D-6E8A-4147-A177-3AD203B41FA5}">
                      <a16:colId xmlns:a16="http://schemas.microsoft.com/office/drawing/2014/main" val="20000"/>
                    </a:ext>
                  </a:extLst>
                </a:gridCol>
                <a:gridCol w="5929951">
                  <a:extLst>
                    <a:ext uri="{9D8B030D-6E8A-4147-A177-3AD203B41FA5}">
                      <a16:colId xmlns:a16="http://schemas.microsoft.com/office/drawing/2014/main" val="20001"/>
                    </a:ext>
                  </a:extLst>
                </a:gridCol>
              </a:tblGrid>
              <a:tr h="337569">
                <a:tc>
                  <a:txBody>
                    <a:bodyPr/>
                    <a:lstStyle/>
                    <a:p>
                      <a:r>
                        <a:rPr lang="en-US" sz="16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337569">
                <a:tc>
                  <a:txBody>
                    <a:bodyPr/>
                    <a:lstStyle/>
                    <a:p>
                      <a:r>
                        <a:rPr lang="en-US" sz="16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Very quick. Same day to next-day delivery.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5271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Somewhat less than distributor storage with package carrier delivery but larger than retail stores.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527163">
                <a:tc>
                  <a:txBody>
                    <a:bodyPr/>
                    <a:lstStyle/>
                    <a:p>
                      <a:r>
                        <a:rPr lang="en-US" sz="1600" kern="1200" dirty="0" smtClean="0">
                          <a:solidFill>
                            <a:schemeClr val="tx1"/>
                          </a:solidFill>
                          <a:latin typeface="+mn-lt"/>
                          <a:ea typeface="+mn-ea"/>
                          <a:cs typeface="+mn-cs"/>
                        </a:rPr>
                        <a:t>Product availability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More expensive to provide availability than any other option except retail stores.</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36378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Very good, particularly for bulky items. </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527163">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Slightly longer than distributor storage with package carrier delivery.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594588">
                <a:tc>
                  <a:txBody>
                    <a:bodyPr/>
                    <a:lstStyle/>
                    <a:p>
                      <a:r>
                        <a:rPr lang="en-US" sz="1600" kern="1200" dirty="0" smtClean="0">
                          <a:solidFill>
                            <a:schemeClr val="tx1"/>
                          </a:solidFill>
                          <a:latin typeface="+mn-lt"/>
                          <a:ea typeface="+mn-ea"/>
                          <a:cs typeface="+mn-cs"/>
                        </a:rPr>
                        <a:t>Order visibility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Less of an issue and easier to implement than manufacturer storage or distributor storage with package carrier delivery.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527163">
                <a:tc>
                  <a:txBody>
                    <a:bodyPr/>
                    <a:lstStyle/>
                    <a:p>
                      <a:r>
                        <a:rPr lang="en-US" sz="1600" kern="1200" dirty="0" smtClean="0">
                          <a:solidFill>
                            <a:schemeClr val="tx1"/>
                          </a:solidFill>
                          <a:latin typeface="+mn-lt"/>
                          <a:ea typeface="+mn-ea"/>
                          <a:cs typeface="+mn-cs"/>
                        </a:rPr>
                        <a:t>Returnability</a:t>
                      </a:r>
                      <a:endParaRPr lang="en-US" sz="16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Easier to implement than other previous options. Harder and more expensive than a retail network.</a:t>
                      </a:r>
                      <a:endParaRPr lang="en-US" sz="16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5058541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4-10 Manufacturer or Distributor Storage with Customer Pickup</a:t>
            </a:r>
            <a:endParaRPr lang="en-US" sz="2000" b="0" kern="1200" dirty="0">
              <a:latin typeface="Times New Roman" panose="02020603050405020304" pitchFamily="18" charset="0"/>
              <a:ea typeface="+mj-ea"/>
              <a:cs typeface="+mj-cs"/>
            </a:endParaRPr>
          </a:p>
        </p:txBody>
      </p:sp>
      <p:pic>
        <p:nvPicPr>
          <p:cNvPr id="5" name="Picture 4" descr="Manufacturer or distributor warehouse storage with consumer pickup.The diagram for manufacturer or distributor warehouse storage with consumer pickup has circles representing factories, a retailer, a cross dock D C, and pickup sites. Each pickup site has additional circles representing its customers. Customer flow goes from the customers to the pickup stores. Product flow goes from the factories to the cross-dock D C and from the dock D C to the pickup sites. Information flow goes from customers to the retailer, and from the retailer to the factories."/>
          <p:cNvPicPr>
            <a:picLocks noChangeAspect="1"/>
          </p:cNvPicPr>
          <p:nvPr/>
        </p:nvPicPr>
        <p:blipFill>
          <a:blip r:embed="rId2"/>
          <a:stretch>
            <a:fillRect/>
          </a:stretch>
        </p:blipFill>
        <p:spPr>
          <a:xfrm>
            <a:off x="832882" y="1763276"/>
            <a:ext cx="7382601" cy="4382605"/>
          </a:xfrm>
          <a:prstGeom prst="rect">
            <a:avLst/>
          </a:prstGeom>
        </p:spPr>
      </p:pic>
    </p:spTree>
    <p:extLst>
      <p:ext uri="{BB962C8B-B14F-4D97-AF65-F5344CB8AC3E}">
        <p14:creationId xmlns:p14="http://schemas.microsoft.com/office/powerpoint/2010/main" val="29520968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Manufacturer or Distributor Storage with Customer Pickup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19919"/>
          </a:xfrm>
        </p:spPr>
        <p:txBody>
          <a:bodyPr/>
          <a:lstStyle/>
          <a:p>
            <a:pPr marL="0" indent="0">
              <a:buNone/>
            </a:pPr>
            <a:r>
              <a:rPr lang="en-US" sz="2000" b="1" kern="1200" dirty="0" smtClean="0">
                <a:solidFill>
                  <a:schemeClr val="tx1"/>
                </a:solidFill>
                <a:latin typeface="+mn-lt"/>
              </a:rPr>
              <a:t>Table 4-5 </a:t>
            </a:r>
            <a:r>
              <a:rPr lang="en-US" sz="2000" kern="1200" dirty="0" smtClean="0">
                <a:solidFill>
                  <a:schemeClr val="tx1"/>
                </a:solidFill>
                <a:latin typeface="+mn-lt"/>
              </a:rPr>
              <a:t>Performance </a:t>
            </a:r>
            <a:r>
              <a:rPr lang="en-US" sz="2000" kern="1200" dirty="0">
                <a:solidFill>
                  <a:schemeClr val="tx1"/>
                </a:solidFill>
                <a:latin typeface="+mn-lt"/>
              </a:rPr>
              <a:t>Characteristics of Network with Customer Pickup </a:t>
            </a:r>
            <a:r>
              <a:rPr lang="en-US" sz="2000" kern="1200" dirty="0" smtClean="0">
                <a:solidFill>
                  <a:schemeClr val="tx1"/>
                </a:solidFill>
                <a:latin typeface="+mn-lt"/>
              </a:rPr>
              <a:t>Sites</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655003316"/>
              </p:ext>
            </p:extLst>
          </p:nvPr>
        </p:nvGraphicFramePr>
        <p:xfrm>
          <a:off x="457200" y="2614686"/>
          <a:ext cx="8229600" cy="3200400"/>
        </p:xfrm>
        <a:graphic>
          <a:graphicData uri="http://schemas.openxmlformats.org/drawingml/2006/table">
            <a:tbl>
              <a:tblPr firstRow="1" bandRow="1">
                <a:tableStyleId>{2D5ABB26-0587-4C30-8999-92F81FD0307C}</a:tableStyleId>
              </a:tblPr>
              <a:tblGrid>
                <a:gridCol w="2466199">
                  <a:extLst>
                    <a:ext uri="{9D8B030D-6E8A-4147-A177-3AD203B41FA5}">
                      <a16:colId xmlns:a16="http://schemas.microsoft.com/office/drawing/2014/main" val="20000"/>
                    </a:ext>
                  </a:extLst>
                </a:gridCol>
                <a:gridCol w="5763401">
                  <a:extLst>
                    <a:ext uri="{9D8B030D-6E8A-4147-A177-3AD203B41FA5}">
                      <a16:colId xmlns:a16="http://schemas.microsoft.com/office/drawing/2014/main" val="20001"/>
                    </a:ext>
                  </a:extLst>
                </a:gridCol>
              </a:tblGrid>
              <a:tr h="349057">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45103">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Can match any other option, depending on the location of 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545103">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than the use of package carriers, especially if using an existing delivery network.</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100413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Facility costs can be high if new facilities have to be built. Costs are lower if existing facilities are used. The increase in handling cost at the pickup site can be significant.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349057">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Significant investment in infrastructure required.</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7725487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Manufacturer or Distributor Storage with Customer Pickup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600200"/>
            <a:ext cx="8229600" cy="419669"/>
          </a:xfrm>
        </p:spPr>
        <p:txBody>
          <a:bodyPr/>
          <a:lstStyle/>
          <a:p>
            <a:pPr marL="0" indent="0">
              <a:buNone/>
            </a:pPr>
            <a:r>
              <a:rPr lang="en-US" sz="2000" b="1" kern="1200" dirty="0" smtClean="0">
                <a:solidFill>
                  <a:schemeClr val="tx1"/>
                </a:solidFill>
                <a:latin typeface="+mn-lt"/>
              </a:rPr>
              <a:t>Table 4-5 [Continued]</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341586706"/>
              </p:ext>
            </p:extLst>
          </p:nvPr>
        </p:nvGraphicFramePr>
        <p:xfrm>
          <a:off x="641445" y="2189330"/>
          <a:ext cx="7736692" cy="3901440"/>
        </p:xfrm>
        <a:graphic>
          <a:graphicData uri="http://schemas.openxmlformats.org/drawingml/2006/table">
            <a:tbl>
              <a:tblPr firstRow="1" bandRow="1">
                <a:tableStyleId>{2D5ABB26-0587-4C30-8999-92F81FD0307C}</a:tableStyleId>
              </a:tblPr>
              <a:tblGrid>
                <a:gridCol w="2089385">
                  <a:extLst>
                    <a:ext uri="{9D8B030D-6E8A-4147-A177-3AD203B41FA5}">
                      <a16:colId xmlns:a16="http://schemas.microsoft.com/office/drawing/2014/main" val="20000"/>
                    </a:ext>
                  </a:extLst>
                </a:gridCol>
                <a:gridCol w="5647307">
                  <a:extLst>
                    <a:ext uri="{9D8B030D-6E8A-4147-A177-3AD203B41FA5}">
                      <a16:colId xmlns:a16="http://schemas.microsoft.com/office/drawing/2014/main" val="20001"/>
                    </a:ext>
                  </a:extLst>
                </a:gridCol>
              </a:tblGrid>
              <a:tr h="334848">
                <a:tc>
                  <a:txBody>
                    <a:bodyPr/>
                    <a:lstStyle/>
                    <a:p>
                      <a:r>
                        <a:rPr lang="en-US" sz="16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743087">
                <a:tc>
                  <a:txBody>
                    <a:bodyPr/>
                    <a:lstStyle/>
                    <a:p>
                      <a:r>
                        <a:rPr lang="en-US" sz="16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Similar to package carrier delivery with manufacturer or distributor storage. Same-day pickup is possible for items stored at regional DC.</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33484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Similar to other manufacturer or distributor storage options. </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334848">
                <a:tc>
                  <a:txBody>
                    <a:bodyPr/>
                    <a:lstStyle/>
                    <a:p>
                      <a:r>
                        <a:rPr lang="en-US" sz="1600" kern="1200" dirty="0" smtClean="0">
                          <a:solidFill>
                            <a:schemeClr val="tx1"/>
                          </a:solidFill>
                          <a:latin typeface="+mn-lt"/>
                          <a:ea typeface="+mn-ea"/>
                          <a:cs typeface="+mn-cs"/>
                        </a:rPr>
                        <a:t>Product availability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Similar to other manufacturer or distributor storage options.</a:t>
                      </a:r>
                      <a:endParaRPr lang="en-US" sz="16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74308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Lower than other options because of the lack of home delivery. Experience is sensitive to capability of pickup location.</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33484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Similar to manufacturer or distributor storage options. </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334848">
                <a:tc>
                  <a:txBody>
                    <a:bodyPr/>
                    <a:lstStyle/>
                    <a:p>
                      <a:r>
                        <a:rPr lang="en-US" sz="1600" kern="1200" dirty="0" smtClean="0">
                          <a:solidFill>
                            <a:schemeClr val="tx1"/>
                          </a:solidFill>
                          <a:latin typeface="+mn-lt"/>
                          <a:ea typeface="+mn-ea"/>
                          <a:cs typeface="+mn-cs"/>
                        </a:rPr>
                        <a:t>Order visibility</a:t>
                      </a:r>
                      <a:endParaRPr lang="en-US" sz="16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Difficult but essential. </a:t>
                      </a:r>
                      <a:endParaRPr lang="en-US" sz="16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522913">
                <a:tc>
                  <a:txBody>
                    <a:bodyPr/>
                    <a:lstStyle/>
                    <a:p>
                      <a:r>
                        <a:rPr lang="en-US" sz="1600" kern="1200" dirty="0" smtClean="0">
                          <a:solidFill>
                            <a:schemeClr val="tx1"/>
                          </a:solidFill>
                          <a:latin typeface="+mn-lt"/>
                          <a:ea typeface="+mn-ea"/>
                          <a:cs typeface="+mn-cs"/>
                        </a:rPr>
                        <a:t>Returnability</a:t>
                      </a:r>
                      <a:endParaRPr lang="en-US" sz="16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Somewhat easier, given that pickup location can handle returns.</a:t>
                      </a:r>
                      <a:endParaRPr lang="en-US" sz="16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9367442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Distribution Network Design in the Supply Chain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15467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Distribution</a:t>
            </a:r>
            <a:r>
              <a:rPr lang="en-US" sz="2400" kern="1200" dirty="0">
                <a:solidFill>
                  <a:srgbClr val="000000"/>
                </a:solidFill>
                <a:latin typeface="Arial (Body)"/>
                <a:ea typeface="+mn-ea"/>
                <a:cs typeface="+mn-cs"/>
              </a:rPr>
              <a:t> – the steps taken to move and store a product from the supplier stage to the customer stage in a supply chain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Drives profitability by directly affecting supply chain cost and the customer value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Choice of distribution network can achieve supply chain objectives from low cost to high </a:t>
            </a:r>
            <a:r>
              <a:rPr lang="en-US" sz="2400" kern="1200" dirty="0" smtClean="0">
                <a:solidFill>
                  <a:srgbClr val="000000"/>
                </a:solidFill>
                <a:latin typeface="Arial (Body)"/>
                <a:ea typeface="+mn-ea"/>
                <a:cs typeface="+mn-cs"/>
              </a:rPr>
              <a:t>responsiveness</a:t>
            </a:r>
          </a:p>
        </p:txBody>
      </p:sp>
    </p:spTree>
    <p:extLst>
      <p:ext uri="{BB962C8B-B14F-4D97-AF65-F5344CB8AC3E}">
        <p14:creationId xmlns:p14="http://schemas.microsoft.com/office/powerpoint/2010/main" val="11604829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4-11 Retail Storage with Customer Pickup</a:t>
            </a:r>
            <a:endParaRPr lang="en-US" sz="2000" b="0" kern="1200" dirty="0">
              <a:latin typeface="Times New Roman" panose="02020603050405020304" pitchFamily="18" charset="0"/>
              <a:ea typeface="+mj-ea"/>
              <a:cs typeface="+mj-cs"/>
            </a:endParaRPr>
          </a:p>
        </p:txBody>
      </p:sp>
      <p:pic>
        <p:nvPicPr>
          <p:cNvPr id="5" name="Picture 4" descr="Retail storage with customer pickup. The diagram retail storage with customer pickup, has circles representing factories, the D C, retail stores, and customers. Customer flow moves from the customers to their respective stores. Product flow goes from the factories to the D C, and from the D C to the retail stores. Information flow goes from the customers to their respective store."/>
          <p:cNvPicPr>
            <a:picLocks noChangeAspect="1"/>
          </p:cNvPicPr>
          <p:nvPr/>
        </p:nvPicPr>
        <p:blipFill>
          <a:blip r:embed="rId2"/>
          <a:stretch>
            <a:fillRect/>
          </a:stretch>
        </p:blipFill>
        <p:spPr>
          <a:xfrm>
            <a:off x="1158077" y="1545186"/>
            <a:ext cx="6842044" cy="4428766"/>
          </a:xfrm>
          <a:prstGeom prst="rect">
            <a:avLst/>
          </a:prstGeom>
        </p:spPr>
      </p:pic>
    </p:spTree>
    <p:extLst>
      <p:ext uri="{BB962C8B-B14F-4D97-AF65-F5344CB8AC3E}">
        <p14:creationId xmlns:p14="http://schemas.microsoft.com/office/powerpoint/2010/main" val="300443958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Retail Storage with Customer Pickup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788158"/>
          </a:xfrm>
        </p:spPr>
        <p:txBody>
          <a:bodyPr/>
          <a:lstStyle/>
          <a:p>
            <a:pPr marL="0" indent="0">
              <a:buNone/>
            </a:pPr>
            <a:r>
              <a:rPr lang="en-US" sz="2000" b="1" kern="1200" dirty="0" smtClean="0">
                <a:solidFill>
                  <a:schemeClr val="tx1"/>
                </a:solidFill>
                <a:latin typeface="+mn-lt"/>
              </a:rPr>
              <a:t>Table 4-6 </a:t>
            </a:r>
            <a:r>
              <a:rPr lang="en-US" sz="2000" kern="1200" dirty="0" smtClean="0">
                <a:solidFill>
                  <a:schemeClr val="tx1"/>
                </a:solidFill>
                <a:latin typeface="+mn-lt"/>
              </a:rPr>
              <a:t>Performance </a:t>
            </a:r>
            <a:r>
              <a:rPr lang="en-US" sz="2000" kern="1200" dirty="0">
                <a:solidFill>
                  <a:schemeClr val="tx1"/>
                </a:solidFill>
                <a:latin typeface="+mn-lt"/>
              </a:rPr>
              <a:t>Characteristics of Retail Storage with Customer Pickup Sites</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158440162"/>
              </p:ext>
            </p:extLst>
          </p:nvPr>
        </p:nvGraphicFramePr>
        <p:xfrm>
          <a:off x="457200" y="2614685"/>
          <a:ext cx="8229600" cy="2667000"/>
        </p:xfrm>
        <a:graphic>
          <a:graphicData uri="http://schemas.openxmlformats.org/drawingml/2006/table">
            <a:tbl>
              <a:tblPr firstRow="1" bandRow="1">
                <a:tableStyleId>{2D5ABB26-0587-4C30-8999-92F81FD0307C}</a:tableStyleId>
              </a:tblPr>
              <a:tblGrid>
                <a:gridCol w="2466199">
                  <a:extLst>
                    <a:ext uri="{9D8B030D-6E8A-4147-A177-3AD203B41FA5}">
                      <a16:colId xmlns:a16="http://schemas.microsoft.com/office/drawing/2014/main" val="20000"/>
                    </a:ext>
                  </a:extLst>
                </a:gridCol>
                <a:gridCol w="5763401">
                  <a:extLst>
                    <a:ext uri="{9D8B030D-6E8A-4147-A177-3AD203B41FA5}">
                      <a16:colId xmlns:a16="http://schemas.microsoft.com/office/drawing/2014/main" val="20001"/>
                    </a:ext>
                  </a:extLst>
                </a:gridCol>
              </a:tblGrid>
              <a:tr h="370840">
                <a:tc>
                  <a:txBody>
                    <a:bodyPr/>
                    <a:lstStyle/>
                    <a:p>
                      <a:r>
                        <a:rPr lang="en-US" sz="1800" b="1" kern="1200" dirty="0" smtClean="0">
                          <a:solidFill>
                            <a:schemeClr val="tx1"/>
                          </a:solidFill>
                          <a:latin typeface="+mn-lt"/>
                          <a:ea typeface="+mn-ea"/>
                          <a:cs typeface="+mn-cs"/>
                        </a:rPr>
                        <a:t>Cost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370840">
                <a:tc>
                  <a:txBody>
                    <a:bodyPr/>
                    <a:lstStyle/>
                    <a:p>
                      <a:r>
                        <a:rPr lang="en-US" sz="1800" kern="1200" dirty="0" smtClean="0">
                          <a:solidFill>
                            <a:schemeClr val="tx1"/>
                          </a:solidFill>
                          <a:latin typeface="+mn-lt"/>
                          <a:ea typeface="+mn-ea"/>
                          <a:cs typeface="+mn-cs"/>
                        </a:rPr>
                        <a:t>Inventory</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Higher than all other options. </a:t>
                      </a:r>
                      <a:endParaRPr lang="en-US" sz="1800" dirty="0"/>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370840">
                <a:tc>
                  <a:txBody>
                    <a:bodyPr/>
                    <a:lstStyle/>
                    <a:p>
                      <a:r>
                        <a:rPr lang="en-US" sz="1800" kern="1200" dirty="0" smtClean="0">
                          <a:solidFill>
                            <a:schemeClr val="tx1"/>
                          </a:solidFill>
                          <a:latin typeface="+mn-lt"/>
                          <a:ea typeface="+mn-ea"/>
                          <a:cs typeface="+mn-cs"/>
                        </a:rPr>
                        <a:t>Transportation</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than all other options.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82296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Facilities and handling</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Higher than other options. The increase in handling cost at the pickup site can be significant for online and phone orders.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579120">
                <a:tc>
                  <a:txBody>
                    <a:bodyPr/>
                    <a:lstStyle/>
                    <a:p>
                      <a:r>
                        <a:rPr lang="en-US" sz="1800" kern="1200" dirty="0" smtClean="0">
                          <a:solidFill>
                            <a:schemeClr val="tx1"/>
                          </a:solidFill>
                          <a:latin typeface="+mn-lt"/>
                          <a:ea typeface="+mn-ea"/>
                          <a:cs typeface="+mn-cs"/>
                        </a:rPr>
                        <a:t>Information</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Some investment in infrastructure required for online and phone orders.</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91406580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16"/>
            <a:ext cx="8229600" cy="655534"/>
          </a:xfrm>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Retail Storage with Customer Pickup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2"/>
          <p:cNvSpPr>
            <a:spLocks noGrp="1"/>
          </p:cNvSpPr>
          <p:nvPr>
            <p:ph type="body" idx="1"/>
          </p:nvPr>
        </p:nvSpPr>
        <p:spPr>
          <a:xfrm>
            <a:off x="457200" y="1600201"/>
            <a:ext cx="8229600" cy="474259"/>
          </a:xfrm>
        </p:spPr>
        <p:txBody>
          <a:bodyPr/>
          <a:lstStyle/>
          <a:p>
            <a:pPr marL="0" indent="0">
              <a:buNone/>
            </a:pPr>
            <a:r>
              <a:rPr lang="en-US" sz="2000" b="1" kern="1200" dirty="0" smtClean="0">
                <a:solidFill>
                  <a:schemeClr val="tx1"/>
                </a:solidFill>
                <a:latin typeface="+mn-lt"/>
              </a:rPr>
              <a:t>Table 4-6 [Continued]</a:t>
            </a:r>
            <a:endParaRPr lang="en-US" sz="20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579280656"/>
              </p:ext>
            </p:extLst>
          </p:nvPr>
        </p:nvGraphicFramePr>
        <p:xfrm>
          <a:off x="586854" y="2241645"/>
          <a:ext cx="7791283" cy="4043680"/>
        </p:xfrm>
        <a:graphic>
          <a:graphicData uri="http://schemas.openxmlformats.org/drawingml/2006/table">
            <a:tbl>
              <a:tblPr firstRow="1" bandRow="1">
                <a:tableStyleId>{2D5ABB26-0587-4C30-8999-92F81FD0307C}</a:tableStyleId>
              </a:tblPr>
              <a:tblGrid>
                <a:gridCol w="2104128">
                  <a:extLst>
                    <a:ext uri="{9D8B030D-6E8A-4147-A177-3AD203B41FA5}">
                      <a16:colId xmlns:a16="http://schemas.microsoft.com/office/drawing/2014/main" val="20000"/>
                    </a:ext>
                  </a:extLst>
                </a:gridCol>
                <a:gridCol w="5687155">
                  <a:extLst>
                    <a:ext uri="{9D8B030D-6E8A-4147-A177-3AD203B41FA5}">
                      <a16:colId xmlns:a16="http://schemas.microsoft.com/office/drawing/2014/main" val="20001"/>
                    </a:ext>
                  </a:extLst>
                </a:gridCol>
              </a:tblGrid>
              <a:tr h="370840">
                <a:tc>
                  <a:txBody>
                    <a:bodyPr/>
                    <a:lstStyle/>
                    <a:p>
                      <a:r>
                        <a:rPr lang="en-US" sz="1800" b="1" kern="1200" dirty="0" smtClean="0">
                          <a:solidFill>
                            <a:schemeClr val="tx1"/>
                          </a:solidFill>
                          <a:latin typeface="+mn-lt"/>
                          <a:ea typeface="+mn-ea"/>
                          <a:cs typeface="+mn-cs"/>
                        </a:rPr>
                        <a:t>Service Factor</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1" kern="1200" dirty="0" smtClean="0">
                          <a:solidFill>
                            <a:schemeClr val="tx1"/>
                          </a:solidFill>
                          <a:latin typeface="+mn-lt"/>
                          <a:ea typeface="+mn-ea"/>
                          <a:cs typeface="+mn-cs"/>
                        </a:rPr>
                        <a:t>Performance</a:t>
                      </a:r>
                    </a:p>
                  </a:txBody>
                  <a:tcPr>
                    <a:lnL>
                      <a:noFill/>
                    </a:lnL>
                    <a:lnR>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579120">
                <a:tc>
                  <a:txBody>
                    <a:bodyPr/>
                    <a:lstStyle/>
                    <a:p>
                      <a:r>
                        <a:rPr lang="en-US" sz="1800" kern="1200" dirty="0" smtClean="0">
                          <a:solidFill>
                            <a:schemeClr val="tx1"/>
                          </a:solidFill>
                          <a:latin typeface="+mn-lt"/>
                          <a:ea typeface="+mn-ea"/>
                          <a:cs typeface="+mn-cs"/>
                        </a:rPr>
                        <a:t>Response time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kern="1200" dirty="0" smtClean="0">
                          <a:solidFill>
                            <a:schemeClr val="tx1"/>
                          </a:solidFill>
                          <a:latin typeface="+mn-lt"/>
                          <a:ea typeface="+mn-ea"/>
                          <a:cs typeface="+mn-cs"/>
                        </a:rPr>
                        <a:t>Same-day (immediate) pickup possible for items stored locally at pickup site.</a:t>
                      </a:r>
                    </a:p>
                  </a:txBody>
                  <a:tcPr>
                    <a:lnL>
                      <a:noFill/>
                    </a:lnL>
                    <a:lnR>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Product variety</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Lower than all other options.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370840">
                <a:tc>
                  <a:txBody>
                    <a:bodyPr/>
                    <a:lstStyle/>
                    <a:p>
                      <a:r>
                        <a:rPr lang="en-US" sz="1800" kern="1200" dirty="0" smtClean="0">
                          <a:solidFill>
                            <a:schemeClr val="tx1"/>
                          </a:solidFill>
                          <a:latin typeface="+mn-lt"/>
                          <a:ea typeface="+mn-ea"/>
                          <a:cs typeface="+mn-cs"/>
                        </a:rPr>
                        <a:t>Product availability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More expensive to provide than all other options.</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57912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Customer experience</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Related to whether shopping is viewed as a positive or negative experience by customer.</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Time to market</a:t>
                      </a:r>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Highest among distribution options.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r h="579120">
                <a:tc>
                  <a:txBody>
                    <a:bodyPr/>
                    <a:lstStyle/>
                    <a:p>
                      <a:r>
                        <a:rPr lang="en-US" sz="1800" kern="1200" dirty="0" smtClean="0">
                          <a:solidFill>
                            <a:schemeClr val="tx1"/>
                          </a:solidFill>
                          <a:latin typeface="+mn-lt"/>
                          <a:ea typeface="+mn-ea"/>
                          <a:cs typeface="+mn-cs"/>
                        </a:rPr>
                        <a:t>Order visibility</a:t>
                      </a:r>
                      <a:endParaRPr lang="en-US" sz="1800" dirty="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Trivial for in-store orders. Difficult, but essential, for online and phone orders. </a:t>
                      </a:r>
                      <a:endParaRPr lang="en-US" sz="1800" dirty="0" smtClean="0"/>
                    </a:p>
                  </a:txBody>
                  <a:tcPr>
                    <a:lnL>
                      <a:noFill/>
                    </a:lnL>
                    <a:lnR>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7"/>
                  </a:ext>
                </a:extLst>
              </a:tr>
              <a:tr h="579120">
                <a:tc>
                  <a:txBody>
                    <a:bodyPr/>
                    <a:lstStyle/>
                    <a:p>
                      <a:r>
                        <a:rPr lang="en-US" sz="1800" kern="1200" dirty="0" smtClean="0">
                          <a:solidFill>
                            <a:schemeClr val="tx1"/>
                          </a:solidFill>
                          <a:latin typeface="+mn-lt"/>
                          <a:ea typeface="+mn-ea"/>
                          <a:cs typeface="+mn-cs"/>
                        </a:rPr>
                        <a:t>Returnability</a:t>
                      </a:r>
                      <a:endParaRPr lang="en-US" sz="1800" dirty="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Easier than other options because retail store can provide a substitute.</a:t>
                      </a:r>
                      <a:endParaRPr lang="en-US" sz="1800" dirty="0" smtClean="0"/>
                    </a:p>
                  </a:txBody>
                  <a:tcPr>
                    <a:lnL>
                      <a:noFill/>
                    </a:lnL>
                    <a:lnR>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0406706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Comparative Performance of Delivery Network Designs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676719"/>
          </a:xfrm>
        </p:spPr>
        <p:txBody>
          <a:bodyPr/>
          <a:lstStyle/>
          <a:p>
            <a:pPr marL="0" indent="0">
              <a:buNone/>
            </a:pPr>
            <a:r>
              <a:rPr lang="en-US" sz="2000" b="1" dirty="0" smtClean="0">
                <a:latin typeface="+mn-lt"/>
              </a:rPr>
              <a:t>Table 4-7 </a:t>
            </a:r>
            <a:r>
              <a:rPr lang="en-US" sz="2000" dirty="0" smtClean="0">
                <a:latin typeface="+mn-lt"/>
              </a:rPr>
              <a:t>Comparative </a:t>
            </a:r>
            <a:r>
              <a:rPr lang="en-US" sz="2000" dirty="0">
                <a:latin typeface="+mn-lt"/>
              </a:rPr>
              <a:t>Performance Rank of Delivery Network Designs</a:t>
            </a:r>
          </a:p>
        </p:txBody>
      </p:sp>
      <p:graphicFrame>
        <p:nvGraphicFramePr>
          <p:cNvPr id="6" name="Table 5"/>
          <p:cNvGraphicFramePr>
            <a:graphicFrameLocks noGrp="1"/>
          </p:cNvGraphicFramePr>
          <p:nvPr>
            <p:extLst>
              <p:ext uri="{D42A27DB-BD31-4B8C-83A1-F6EECF244321}">
                <p14:modId xmlns:p14="http://schemas.microsoft.com/office/powerpoint/2010/main" val="1757272810"/>
              </p:ext>
            </p:extLst>
          </p:nvPr>
        </p:nvGraphicFramePr>
        <p:xfrm>
          <a:off x="457200" y="2584365"/>
          <a:ext cx="8229600" cy="2377440"/>
        </p:xfrm>
        <a:graphic>
          <a:graphicData uri="http://schemas.openxmlformats.org/drawingml/2006/table">
            <a:tbl>
              <a:tblPr firstRow="1" bandRow="1">
                <a:tableStyleId>{40F9630F-82C1-40B7-BC3A-925EFCFF5E92}</a:tableStyleId>
              </a:tblPr>
              <a:tblGrid>
                <a:gridCol w="1003110">
                  <a:extLst>
                    <a:ext uri="{9D8B030D-6E8A-4147-A177-3AD203B41FA5}">
                      <a16:colId xmlns:a16="http://schemas.microsoft.com/office/drawing/2014/main" val="1306324462"/>
                    </a:ext>
                  </a:extLst>
                </a:gridCol>
                <a:gridCol w="1037230">
                  <a:extLst>
                    <a:ext uri="{9D8B030D-6E8A-4147-A177-3AD203B41FA5}">
                      <a16:colId xmlns:a16="http://schemas.microsoft.com/office/drawing/2014/main" val="1560599227"/>
                    </a:ext>
                  </a:extLst>
                </a:gridCol>
                <a:gridCol w="1241947">
                  <a:extLst>
                    <a:ext uri="{9D8B030D-6E8A-4147-A177-3AD203B41FA5}">
                      <a16:colId xmlns:a16="http://schemas.microsoft.com/office/drawing/2014/main" val="1670315528"/>
                    </a:ext>
                  </a:extLst>
                </a:gridCol>
                <a:gridCol w="1310185">
                  <a:extLst>
                    <a:ext uri="{9D8B030D-6E8A-4147-A177-3AD203B41FA5}">
                      <a16:colId xmlns:a16="http://schemas.microsoft.com/office/drawing/2014/main" val="3520739981"/>
                    </a:ext>
                  </a:extLst>
                </a:gridCol>
                <a:gridCol w="1241946">
                  <a:extLst>
                    <a:ext uri="{9D8B030D-6E8A-4147-A177-3AD203B41FA5}">
                      <a16:colId xmlns:a16="http://schemas.microsoft.com/office/drawing/2014/main" val="226365364"/>
                    </a:ext>
                  </a:extLst>
                </a:gridCol>
                <a:gridCol w="1105469">
                  <a:extLst>
                    <a:ext uri="{9D8B030D-6E8A-4147-A177-3AD203B41FA5}">
                      <a16:colId xmlns:a16="http://schemas.microsoft.com/office/drawing/2014/main" val="722780711"/>
                    </a:ext>
                  </a:extLst>
                </a:gridCol>
                <a:gridCol w="1289713">
                  <a:extLst>
                    <a:ext uri="{9D8B030D-6E8A-4147-A177-3AD203B41FA5}">
                      <a16:colId xmlns:a16="http://schemas.microsoft.com/office/drawing/2014/main" val="4028956179"/>
                    </a:ext>
                  </a:extLst>
                </a:gridCol>
              </a:tblGrid>
              <a:tr h="370840">
                <a:tc>
                  <a:txBody>
                    <a:bodyPr/>
                    <a:lstStyle/>
                    <a:p>
                      <a:pPr algn="ctr"/>
                      <a:r>
                        <a:rPr lang="en-US" sz="1200" dirty="0" smtClean="0">
                          <a:solidFill>
                            <a:schemeClr val="bg1"/>
                          </a:solidFill>
                          <a:latin typeface="+mn-lt"/>
                        </a:rPr>
                        <a:t>Blank</a:t>
                      </a:r>
                      <a:endParaRPr lang="en-US" sz="12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Retail</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a:t>
                      </a:r>
                    </a:p>
                    <a:p>
                      <a:pPr algn="ctr"/>
                      <a:r>
                        <a:rPr lang="en-US" sz="1200" b="1" i="0" u="none" strike="noStrike" cap="none" baseline="0" dirty="0" smtClean="0">
                          <a:solidFill>
                            <a:schemeClr val="dk1"/>
                          </a:solidFill>
                          <a:latin typeface="+mn-lt"/>
                          <a:ea typeface="Arial"/>
                          <a:cs typeface="Arial"/>
                          <a:sym typeface="Arial"/>
                        </a:rPr>
                        <a:t>with Direct</a:t>
                      </a:r>
                    </a:p>
                    <a:p>
                      <a:pPr algn="ctr"/>
                      <a:r>
                        <a:rPr lang="en-US" sz="1200" b="1" i="0" u="none" strike="noStrike" cap="none" baseline="0" dirty="0" smtClean="0">
                          <a:solidFill>
                            <a:schemeClr val="dk1"/>
                          </a:solidFill>
                          <a:latin typeface="+mn-lt"/>
                          <a:ea typeface="Arial"/>
                          <a:cs typeface="Arial"/>
                          <a:sym typeface="Arial"/>
                        </a:rPr>
                        <a:t>Shipping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In-Transit</a:t>
                      </a:r>
                    </a:p>
                    <a:p>
                      <a:pPr algn="ctr"/>
                      <a:r>
                        <a:rPr lang="en-US" sz="1200" b="1" i="0" u="none" strike="noStrike" cap="none" baseline="0" dirty="0" smtClean="0">
                          <a:solidFill>
                            <a:schemeClr val="dk1"/>
                          </a:solidFill>
                          <a:latin typeface="+mn-lt"/>
                          <a:ea typeface="Arial"/>
                          <a:cs typeface="Arial"/>
                          <a:sym typeface="Arial"/>
                        </a:rPr>
                        <a:t>Merge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Package</a:t>
                      </a:r>
                    </a:p>
                    <a:p>
                      <a:pPr algn="ctr"/>
                      <a:r>
                        <a:rPr lang="en-US" sz="1200" b="1" i="0" u="none" strike="noStrike" cap="none" baseline="0" dirty="0" smtClean="0">
                          <a:solidFill>
                            <a:schemeClr val="dk1"/>
                          </a:solidFill>
                          <a:latin typeface="+mn-lt"/>
                          <a:ea typeface="Arial"/>
                          <a:cs typeface="Arial"/>
                          <a:sym typeface="Arial"/>
                        </a:rPr>
                        <a:t>Carrier</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Last-Mile</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8176169"/>
                  </a:ext>
                </a:extLst>
              </a:tr>
              <a:tr h="370840">
                <a:tc>
                  <a:txBody>
                    <a:bodyPr/>
                    <a:lstStyle/>
                    <a:p>
                      <a:r>
                        <a:rPr lang="en-US" sz="1200" b="0" i="0" u="none" strike="noStrike" cap="none" baseline="0" dirty="0" smtClean="0">
                          <a:solidFill>
                            <a:schemeClr val="dk1"/>
                          </a:solidFill>
                          <a:latin typeface="+mn-lt"/>
                          <a:ea typeface="Arial"/>
                          <a:cs typeface="Arial"/>
                          <a:sym typeface="Arial"/>
                        </a:rPr>
                        <a:t>Response time</a:t>
                      </a:r>
                      <a:endParaRPr lang="en-US" sz="1200" dirty="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baseline="0" dirty="0" smtClean="0">
                          <a:solidFill>
                            <a:schemeClr val="dk1"/>
                          </a:solidFill>
                          <a:latin typeface="+mn-lt"/>
                          <a:ea typeface="Arial"/>
                          <a:cs typeface="Arial"/>
                          <a:sym typeface="Arial"/>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baseline="0" dirty="0" smtClean="0">
                          <a:solidFill>
                            <a:schemeClr val="dk1"/>
                          </a:solidFill>
                          <a:latin typeface="+mn-lt"/>
                          <a:ea typeface="Arial"/>
                          <a:cs typeface="Arial"/>
                          <a:sym typeface="Arial"/>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3747606"/>
                  </a:ext>
                </a:extLst>
              </a:tr>
              <a:tr h="370840">
                <a:tc>
                  <a:txBody>
                    <a:bodyPr/>
                    <a:lstStyle/>
                    <a:p>
                      <a:r>
                        <a:rPr lang="en-US" sz="1200" b="0" i="0" u="none" strike="noStrike" cap="none" baseline="0" dirty="0" smtClean="0">
                          <a:solidFill>
                            <a:schemeClr val="dk1"/>
                          </a:solidFill>
                          <a:latin typeface="+mn-lt"/>
                          <a:ea typeface="Arial"/>
                          <a:cs typeface="Arial"/>
                          <a:sym typeface="Arial"/>
                        </a:rPr>
                        <a:t>Product variety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92689662"/>
                  </a:ext>
                </a:extLst>
              </a:tr>
              <a:tr h="370840">
                <a:tc>
                  <a:txBody>
                    <a:bodyPr/>
                    <a:lstStyle/>
                    <a:p>
                      <a:r>
                        <a:rPr lang="en-US" sz="1200" b="0" i="0" u="none" strike="noStrike" cap="none" baseline="0" dirty="0" smtClean="0">
                          <a:solidFill>
                            <a:schemeClr val="dk1"/>
                          </a:solidFill>
                          <a:latin typeface="+mn-lt"/>
                          <a:ea typeface="Arial"/>
                          <a:cs typeface="Arial"/>
                          <a:sym typeface="Arial"/>
                        </a:rPr>
                        <a:t>Product availability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7594741"/>
                  </a:ext>
                </a:extLst>
              </a:tr>
            </a:tbl>
          </a:graphicData>
        </a:graphic>
      </p:graphicFrame>
    </p:spTree>
    <p:extLst>
      <p:ext uri="{BB962C8B-B14F-4D97-AF65-F5344CB8AC3E}">
        <p14:creationId xmlns:p14="http://schemas.microsoft.com/office/powerpoint/2010/main" val="415424712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rPr>
              <a:t>Comparative Performance of Delivery Network Designs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3)</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30591"/>
          </a:xfrm>
        </p:spPr>
        <p:txBody>
          <a:bodyPr/>
          <a:lstStyle/>
          <a:p>
            <a:pPr marL="0" indent="0">
              <a:buNone/>
            </a:pPr>
            <a:r>
              <a:rPr lang="en-US" sz="2000" b="1" dirty="0" smtClean="0">
                <a:latin typeface="+mn-lt"/>
              </a:rPr>
              <a:t>Table 4-7 [Continued]</a:t>
            </a:r>
            <a:endParaRPr lang="en-US" sz="2000" dirty="0">
              <a:latin typeface="+mn-lt"/>
            </a:endParaRPr>
          </a:p>
        </p:txBody>
      </p:sp>
      <p:graphicFrame>
        <p:nvGraphicFramePr>
          <p:cNvPr id="6" name="Table 5"/>
          <p:cNvGraphicFramePr>
            <a:graphicFrameLocks noGrp="1"/>
          </p:cNvGraphicFramePr>
          <p:nvPr>
            <p:extLst>
              <p:ext uri="{D42A27DB-BD31-4B8C-83A1-F6EECF244321}">
                <p14:modId xmlns:p14="http://schemas.microsoft.com/office/powerpoint/2010/main" val="3592717750"/>
              </p:ext>
            </p:extLst>
          </p:nvPr>
        </p:nvGraphicFramePr>
        <p:xfrm>
          <a:off x="457200" y="2365997"/>
          <a:ext cx="8229600" cy="2758440"/>
        </p:xfrm>
        <a:graphic>
          <a:graphicData uri="http://schemas.openxmlformats.org/drawingml/2006/table">
            <a:tbl>
              <a:tblPr firstRow="1" bandRow="1">
                <a:tableStyleId>{40F9630F-82C1-40B7-BC3A-925EFCFF5E92}</a:tableStyleId>
              </a:tblPr>
              <a:tblGrid>
                <a:gridCol w="1433051">
                  <a:extLst>
                    <a:ext uri="{9D8B030D-6E8A-4147-A177-3AD203B41FA5}">
                      <a16:colId xmlns:a16="http://schemas.microsoft.com/office/drawing/2014/main" val="1306324462"/>
                    </a:ext>
                  </a:extLst>
                </a:gridCol>
                <a:gridCol w="1140874">
                  <a:extLst>
                    <a:ext uri="{9D8B030D-6E8A-4147-A177-3AD203B41FA5}">
                      <a16:colId xmlns:a16="http://schemas.microsoft.com/office/drawing/2014/main" val="1560599227"/>
                    </a:ext>
                  </a:extLst>
                </a:gridCol>
                <a:gridCol w="1210439">
                  <a:extLst>
                    <a:ext uri="{9D8B030D-6E8A-4147-A177-3AD203B41FA5}">
                      <a16:colId xmlns:a16="http://schemas.microsoft.com/office/drawing/2014/main" val="1670315528"/>
                    </a:ext>
                  </a:extLst>
                </a:gridCol>
                <a:gridCol w="1210441">
                  <a:extLst>
                    <a:ext uri="{9D8B030D-6E8A-4147-A177-3AD203B41FA5}">
                      <a16:colId xmlns:a16="http://schemas.microsoft.com/office/drawing/2014/main" val="3520739981"/>
                    </a:ext>
                  </a:extLst>
                </a:gridCol>
                <a:gridCol w="987830">
                  <a:extLst>
                    <a:ext uri="{9D8B030D-6E8A-4147-A177-3AD203B41FA5}">
                      <a16:colId xmlns:a16="http://schemas.microsoft.com/office/drawing/2014/main" val="226365364"/>
                    </a:ext>
                  </a:extLst>
                </a:gridCol>
                <a:gridCol w="1001742">
                  <a:extLst>
                    <a:ext uri="{9D8B030D-6E8A-4147-A177-3AD203B41FA5}">
                      <a16:colId xmlns:a16="http://schemas.microsoft.com/office/drawing/2014/main" val="722780711"/>
                    </a:ext>
                  </a:extLst>
                </a:gridCol>
                <a:gridCol w="1245223">
                  <a:extLst>
                    <a:ext uri="{9D8B030D-6E8A-4147-A177-3AD203B41FA5}">
                      <a16:colId xmlns:a16="http://schemas.microsoft.com/office/drawing/2014/main" val="4028956179"/>
                    </a:ext>
                  </a:extLst>
                </a:gridCol>
              </a:tblGrid>
              <a:tr h="370840">
                <a:tc>
                  <a:txBody>
                    <a:bodyPr/>
                    <a:lstStyle/>
                    <a:p>
                      <a:pPr algn="ctr"/>
                      <a:r>
                        <a:rPr lang="en-US" sz="1200" dirty="0" smtClean="0">
                          <a:solidFill>
                            <a:schemeClr val="bg1"/>
                          </a:solidFill>
                          <a:latin typeface="+mn-lt"/>
                        </a:rPr>
                        <a:t>Blank</a:t>
                      </a:r>
                      <a:endParaRPr lang="en-US" sz="12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Retail</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a:t>
                      </a:r>
                    </a:p>
                    <a:p>
                      <a:pPr algn="ctr"/>
                      <a:r>
                        <a:rPr lang="en-US" sz="1200" b="1" i="0" u="none" strike="noStrike" cap="none" baseline="0" dirty="0" smtClean="0">
                          <a:solidFill>
                            <a:schemeClr val="dk1"/>
                          </a:solidFill>
                          <a:latin typeface="+mn-lt"/>
                          <a:ea typeface="Arial"/>
                          <a:cs typeface="Arial"/>
                          <a:sym typeface="Arial"/>
                        </a:rPr>
                        <a:t>with Direct</a:t>
                      </a:r>
                    </a:p>
                    <a:p>
                      <a:pPr algn="ctr"/>
                      <a:r>
                        <a:rPr lang="en-US" sz="1200" b="1" i="0" u="none" strike="noStrike" cap="none" baseline="0" dirty="0" smtClean="0">
                          <a:solidFill>
                            <a:schemeClr val="dk1"/>
                          </a:solidFill>
                          <a:latin typeface="+mn-lt"/>
                          <a:ea typeface="Arial"/>
                          <a:cs typeface="Arial"/>
                          <a:sym typeface="Arial"/>
                        </a:rPr>
                        <a:t>Shipping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In-Transit</a:t>
                      </a:r>
                    </a:p>
                    <a:p>
                      <a:pPr algn="ctr"/>
                      <a:r>
                        <a:rPr lang="en-US" sz="1200" b="1" i="0" u="none" strike="noStrike" cap="none" baseline="0" dirty="0" smtClean="0">
                          <a:solidFill>
                            <a:schemeClr val="dk1"/>
                          </a:solidFill>
                          <a:latin typeface="+mn-lt"/>
                          <a:ea typeface="Arial"/>
                          <a:cs typeface="Arial"/>
                          <a:sym typeface="Arial"/>
                        </a:rPr>
                        <a:t>Merge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Package</a:t>
                      </a:r>
                    </a:p>
                    <a:p>
                      <a:pPr algn="ctr"/>
                      <a:r>
                        <a:rPr lang="en-US" sz="1200" b="1" i="0" u="none" strike="noStrike" cap="none" baseline="0" dirty="0" smtClean="0">
                          <a:solidFill>
                            <a:schemeClr val="dk1"/>
                          </a:solidFill>
                          <a:latin typeface="+mn-lt"/>
                          <a:ea typeface="Arial"/>
                          <a:cs typeface="Arial"/>
                          <a:sym typeface="Arial"/>
                        </a:rPr>
                        <a:t>Carrier</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Last-Mile</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8176169"/>
                  </a:ext>
                </a:extLst>
              </a:tr>
              <a:tr h="370840">
                <a:tc>
                  <a:txBody>
                    <a:bodyPr/>
                    <a:lstStyle/>
                    <a:p>
                      <a:r>
                        <a:rPr lang="en-US" sz="1200" b="0" i="0" u="none" strike="noStrike" cap="none" baseline="0" dirty="0" smtClean="0">
                          <a:solidFill>
                            <a:schemeClr val="dk1"/>
                          </a:solidFill>
                          <a:latin typeface="+mn-lt"/>
                          <a:ea typeface="Arial"/>
                          <a:cs typeface="Arial"/>
                          <a:sym typeface="Arial"/>
                        </a:rPr>
                        <a:t>Customer</a:t>
                      </a:r>
                    </a:p>
                    <a:p>
                      <a:r>
                        <a:rPr lang="en-US" sz="1200" b="0" i="0" u="none" strike="noStrike" cap="none" baseline="0" dirty="0" smtClean="0">
                          <a:solidFill>
                            <a:schemeClr val="dk1"/>
                          </a:solidFill>
                          <a:latin typeface="+mn-lt"/>
                          <a:ea typeface="Arial"/>
                          <a:cs typeface="Arial"/>
                          <a:sym typeface="Arial"/>
                        </a:rPr>
                        <a:t>experience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1200" b="0" i="0" u="none" strike="noStrike" cap="none" baseline="0" dirty="0" smtClean="0">
                          <a:solidFill>
                            <a:schemeClr val="dk1"/>
                          </a:solidFill>
                          <a:latin typeface="+mn-lt"/>
                          <a:ea typeface="Arial"/>
                          <a:cs typeface="Arial"/>
                          <a:sym typeface="Arial"/>
                        </a:rPr>
                        <a:t>Varies From 1 to 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3288139"/>
                  </a:ext>
                </a:extLst>
              </a:tr>
              <a:tr h="370840">
                <a:tc>
                  <a:txBody>
                    <a:bodyPr/>
                    <a:lstStyle/>
                    <a:p>
                      <a:r>
                        <a:rPr lang="en-US" sz="1200" b="0" i="0" u="none" strike="noStrike" cap="none" baseline="0" dirty="0" smtClean="0">
                          <a:solidFill>
                            <a:schemeClr val="dk1"/>
                          </a:solidFill>
                          <a:latin typeface="+mn-lt"/>
                          <a:ea typeface="Arial"/>
                          <a:cs typeface="Arial"/>
                          <a:sym typeface="Arial"/>
                        </a:rPr>
                        <a:t>Time to market</a:t>
                      </a:r>
                      <a:endParaRPr lang="en-US" sz="1200" dirty="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3747606"/>
                  </a:ext>
                </a:extLst>
              </a:tr>
              <a:tr h="370840">
                <a:tc>
                  <a:txBody>
                    <a:bodyPr/>
                    <a:lstStyle/>
                    <a:p>
                      <a:r>
                        <a:rPr lang="en-US" sz="1200" b="0" i="0" u="none" strike="noStrike" cap="none" baseline="0" dirty="0" smtClean="0">
                          <a:solidFill>
                            <a:schemeClr val="dk1"/>
                          </a:solidFill>
                          <a:latin typeface="+mn-lt"/>
                          <a:ea typeface="Arial"/>
                          <a:cs typeface="Arial"/>
                          <a:sym typeface="Arial"/>
                        </a:rPr>
                        <a:t>Order visibility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6</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92689662"/>
                  </a:ext>
                </a:extLst>
              </a:tr>
              <a:tr h="370840">
                <a:tc>
                  <a:txBody>
                    <a:bodyPr/>
                    <a:lstStyle/>
                    <a:p>
                      <a:r>
                        <a:rPr lang="en-US" sz="1200" b="0" i="0" u="none" strike="noStrike" cap="none" baseline="0" dirty="0" smtClean="0">
                          <a:solidFill>
                            <a:schemeClr val="dk1"/>
                          </a:solidFill>
                          <a:latin typeface="+mn-lt"/>
                          <a:ea typeface="Arial"/>
                          <a:cs typeface="Arial"/>
                          <a:sym typeface="Arial"/>
                        </a:rPr>
                        <a:t>Returnability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7594741"/>
                  </a:ext>
                </a:extLst>
              </a:tr>
            </a:tbl>
          </a:graphicData>
        </a:graphic>
      </p:graphicFrame>
    </p:spTree>
    <p:extLst>
      <p:ext uri="{BB962C8B-B14F-4D97-AF65-F5344CB8AC3E}">
        <p14:creationId xmlns:p14="http://schemas.microsoft.com/office/powerpoint/2010/main" val="307854370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rPr>
              <a:t>Comparative Performance of Delivery Network Designs </a:t>
            </a:r>
            <a:r>
              <a:rPr lang="en-US" sz="2000" b="0" kern="1200" dirty="0" smtClean="0">
                <a:latin typeface="Times New Roman" panose="02020603050405020304" pitchFamily="18" charset="0"/>
              </a:rPr>
              <a:t>(3 </a:t>
            </a:r>
            <a:r>
              <a:rPr lang="en-US" sz="2000" b="0" kern="1200" dirty="0">
                <a:latin typeface="Times New Roman" panose="02020603050405020304" pitchFamily="18" charset="0"/>
              </a:rPr>
              <a:t>of 3)</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30591"/>
          </a:xfrm>
        </p:spPr>
        <p:txBody>
          <a:bodyPr/>
          <a:lstStyle/>
          <a:p>
            <a:pPr marL="0" indent="0">
              <a:buNone/>
            </a:pPr>
            <a:r>
              <a:rPr lang="en-US" sz="2000" b="1" dirty="0" smtClean="0">
                <a:latin typeface="+mn-lt"/>
              </a:rPr>
              <a:t>Table 4-7 [Continued]</a:t>
            </a:r>
            <a:endParaRPr lang="en-US" sz="2000" dirty="0">
              <a:latin typeface="+mn-lt"/>
            </a:endParaRPr>
          </a:p>
        </p:txBody>
      </p:sp>
      <p:graphicFrame>
        <p:nvGraphicFramePr>
          <p:cNvPr id="6" name="Table 5"/>
          <p:cNvGraphicFramePr>
            <a:graphicFrameLocks noGrp="1"/>
          </p:cNvGraphicFramePr>
          <p:nvPr>
            <p:extLst>
              <p:ext uri="{D42A27DB-BD31-4B8C-83A1-F6EECF244321}">
                <p14:modId xmlns:p14="http://schemas.microsoft.com/office/powerpoint/2010/main" val="116889985"/>
              </p:ext>
            </p:extLst>
          </p:nvPr>
        </p:nvGraphicFramePr>
        <p:xfrm>
          <a:off x="457200" y="2600792"/>
          <a:ext cx="8229600" cy="2575560"/>
        </p:xfrm>
        <a:graphic>
          <a:graphicData uri="http://schemas.openxmlformats.org/drawingml/2006/table">
            <a:tbl>
              <a:tblPr firstRow="1" bandRow="1">
                <a:tableStyleId>{40F9630F-82C1-40B7-BC3A-925EFCFF5E92}</a:tableStyleId>
              </a:tblPr>
              <a:tblGrid>
                <a:gridCol w="1196528">
                  <a:extLst>
                    <a:ext uri="{9D8B030D-6E8A-4147-A177-3AD203B41FA5}">
                      <a16:colId xmlns:a16="http://schemas.microsoft.com/office/drawing/2014/main" val="1306324462"/>
                    </a:ext>
                  </a:extLst>
                </a:gridCol>
                <a:gridCol w="1126960">
                  <a:extLst>
                    <a:ext uri="{9D8B030D-6E8A-4147-A177-3AD203B41FA5}">
                      <a16:colId xmlns:a16="http://schemas.microsoft.com/office/drawing/2014/main" val="1560599227"/>
                    </a:ext>
                  </a:extLst>
                </a:gridCol>
                <a:gridCol w="1280005">
                  <a:extLst>
                    <a:ext uri="{9D8B030D-6E8A-4147-A177-3AD203B41FA5}">
                      <a16:colId xmlns:a16="http://schemas.microsoft.com/office/drawing/2014/main" val="1670315528"/>
                    </a:ext>
                  </a:extLst>
                </a:gridCol>
                <a:gridCol w="1252180">
                  <a:extLst>
                    <a:ext uri="{9D8B030D-6E8A-4147-A177-3AD203B41FA5}">
                      <a16:colId xmlns:a16="http://schemas.microsoft.com/office/drawing/2014/main" val="3520739981"/>
                    </a:ext>
                  </a:extLst>
                </a:gridCol>
                <a:gridCol w="1099135">
                  <a:extLst>
                    <a:ext uri="{9D8B030D-6E8A-4147-A177-3AD203B41FA5}">
                      <a16:colId xmlns:a16="http://schemas.microsoft.com/office/drawing/2014/main" val="226365364"/>
                    </a:ext>
                  </a:extLst>
                </a:gridCol>
                <a:gridCol w="1001743">
                  <a:extLst>
                    <a:ext uri="{9D8B030D-6E8A-4147-A177-3AD203B41FA5}">
                      <a16:colId xmlns:a16="http://schemas.microsoft.com/office/drawing/2014/main" val="722780711"/>
                    </a:ext>
                  </a:extLst>
                </a:gridCol>
                <a:gridCol w="1273049">
                  <a:extLst>
                    <a:ext uri="{9D8B030D-6E8A-4147-A177-3AD203B41FA5}">
                      <a16:colId xmlns:a16="http://schemas.microsoft.com/office/drawing/2014/main" val="4028956179"/>
                    </a:ext>
                  </a:extLst>
                </a:gridCol>
              </a:tblGrid>
              <a:tr h="370840">
                <a:tc>
                  <a:txBody>
                    <a:bodyPr/>
                    <a:lstStyle/>
                    <a:p>
                      <a:pPr algn="ctr"/>
                      <a:r>
                        <a:rPr lang="en-US" sz="1200" dirty="0" smtClean="0">
                          <a:solidFill>
                            <a:schemeClr val="bg1"/>
                          </a:solidFill>
                          <a:latin typeface="+mn-lt"/>
                        </a:rPr>
                        <a:t>Blank</a:t>
                      </a:r>
                      <a:endParaRPr lang="en-US" sz="12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Retail</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a:t>
                      </a:r>
                    </a:p>
                    <a:p>
                      <a:pPr algn="ctr"/>
                      <a:r>
                        <a:rPr lang="en-US" sz="1200" b="1" i="0" u="none" strike="noStrike" cap="none" baseline="0" dirty="0" smtClean="0">
                          <a:solidFill>
                            <a:schemeClr val="dk1"/>
                          </a:solidFill>
                          <a:latin typeface="+mn-lt"/>
                          <a:ea typeface="Arial"/>
                          <a:cs typeface="Arial"/>
                          <a:sym typeface="Arial"/>
                        </a:rPr>
                        <a:t>with Direct</a:t>
                      </a:r>
                    </a:p>
                    <a:p>
                      <a:pPr algn="ctr"/>
                      <a:r>
                        <a:rPr lang="en-US" sz="1200" b="1" i="0" u="none" strike="noStrike" cap="none" baseline="0" dirty="0" smtClean="0">
                          <a:solidFill>
                            <a:schemeClr val="dk1"/>
                          </a:solidFill>
                          <a:latin typeface="+mn-lt"/>
                          <a:ea typeface="Arial"/>
                          <a:cs typeface="Arial"/>
                          <a:sym typeface="Arial"/>
                        </a:rPr>
                        <a:t>Shipping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In-Transit</a:t>
                      </a:r>
                    </a:p>
                    <a:p>
                      <a:pPr algn="ctr"/>
                      <a:r>
                        <a:rPr lang="en-US" sz="1200" b="1" i="0" u="none" strike="noStrike" cap="none" baseline="0" dirty="0" smtClean="0">
                          <a:solidFill>
                            <a:schemeClr val="dk1"/>
                          </a:solidFill>
                          <a:latin typeface="+mn-lt"/>
                          <a:ea typeface="Arial"/>
                          <a:cs typeface="Arial"/>
                          <a:sym typeface="Arial"/>
                        </a:rPr>
                        <a:t>Merge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Package</a:t>
                      </a:r>
                    </a:p>
                    <a:p>
                      <a:pPr algn="ctr"/>
                      <a:r>
                        <a:rPr lang="en-US" sz="1200" b="1" i="0" u="none" strike="noStrike" cap="none" baseline="0" dirty="0" smtClean="0">
                          <a:solidFill>
                            <a:schemeClr val="dk1"/>
                          </a:solidFill>
                          <a:latin typeface="+mn-lt"/>
                          <a:ea typeface="Arial"/>
                          <a:cs typeface="Arial"/>
                          <a:sym typeface="Arial"/>
                        </a:rPr>
                        <a:t>Carrier</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Last-Mile</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8176169"/>
                  </a:ext>
                </a:extLst>
              </a:tr>
              <a:tr h="370840">
                <a:tc>
                  <a:txBody>
                    <a:bodyPr/>
                    <a:lstStyle/>
                    <a:p>
                      <a:r>
                        <a:rPr lang="en-US" sz="1200" b="0" i="0" u="none" strike="noStrike" cap="none" baseline="0" dirty="0" smtClean="0">
                          <a:solidFill>
                            <a:schemeClr val="dk1"/>
                          </a:solidFill>
                          <a:latin typeface="+mn-lt"/>
                          <a:ea typeface="Arial"/>
                          <a:cs typeface="Arial"/>
                          <a:sym typeface="Arial"/>
                        </a:rPr>
                        <a:t>Inventory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3894359"/>
                  </a:ext>
                </a:extLst>
              </a:tr>
              <a:tr h="370840">
                <a:tc>
                  <a:txBody>
                    <a:bodyPr/>
                    <a:lstStyle/>
                    <a:p>
                      <a:r>
                        <a:rPr lang="en-US" sz="1200" b="0" i="0" u="none" strike="noStrike" cap="none" baseline="0" dirty="0" smtClean="0">
                          <a:solidFill>
                            <a:schemeClr val="dk1"/>
                          </a:solidFill>
                          <a:latin typeface="+mn-lt"/>
                          <a:ea typeface="Arial"/>
                          <a:cs typeface="Arial"/>
                          <a:sym typeface="Arial"/>
                        </a:rPr>
                        <a:t>Transportation</a:t>
                      </a:r>
                      <a:endParaRPr lang="en-US" sz="1200" dirty="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3747606"/>
                  </a:ext>
                </a:extLst>
              </a:tr>
              <a:tr h="370840">
                <a:tc>
                  <a:txBody>
                    <a:bodyPr/>
                    <a:lstStyle/>
                    <a:p>
                      <a:r>
                        <a:rPr lang="en-US" sz="1200" b="0" i="0" u="none" strike="noStrike" cap="none" baseline="0" dirty="0" smtClean="0">
                          <a:solidFill>
                            <a:schemeClr val="dk1"/>
                          </a:solidFill>
                          <a:latin typeface="+mn-lt"/>
                          <a:ea typeface="Arial"/>
                          <a:cs typeface="Arial"/>
                          <a:sym typeface="Arial"/>
                        </a:rPr>
                        <a:t>Facility and handling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6</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92689662"/>
                  </a:ext>
                </a:extLst>
              </a:tr>
              <a:tr h="370840">
                <a:tc>
                  <a:txBody>
                    <a:bodyPr/>
                    <a:lstStyle/>
                    <a:p>
                      <a:r>
                        <a:rPr lang="en-US" sz="1200" b="0" i="0" u="none" strike="noStrike" cap="none" baseline="0" dirty="0" smtClean="0">
                          <a:solidFill>
                            <a:schemeClr val="dk1"/>
                          </a:solidFill>
                          <a:latin typeface="+mn-lt"/>
                          <a:ea typeface="Arial"/>
                          <a:cs typeface="Arial"/>
                          <a:sym typeface="Arial"/>
                        </a:rPr>
                        <a:t>Information</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4</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3</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5</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7594741"/>
                  </a:ext>
                </a:extLst>
              </a:tr>
            </a:tbl>
          </a:graphicData>
        </a:graphic>
      </p:graphicFrame>
      <p:sp>
        <p:nvSpPr>
          <p:cNvPr id="5" name="Text Placeholder 4"/>
          <p:cNvSpPr>
            <a:spLocks noGrp="1"/>
          </p:cNvSpPr>
          <p:nvPr>
            <p:ph type="body" idx="2"/>
          </p:nvPr>
        </p:nvSpPr>
        <p:spPr>
          <a:xfrm>
            <a:off x="457200" y="5190698"/>
            <a:ext cx="8229600" cy="404884"/>
          </a:xfrm>
        </p:spPr>
        <p:txBody>
          <a:bodyPr/>
          <a:lstStyle/>
          <a:p>
            <a:pPr marL="0" indent="0">
              <a:buNone/>
            </a:pPr>
            <a:r>
              <a:rPr lang="en-US" b="1" dirty="0">
                <a:latin typeface="+mn-lt"/>
              </a:rPr>
              <a:t>Key:</a:t>
            </a:r>
            <a:r>
              <a:rPr lang="en-US" i="1" dirty="0">
                <a:latin typeface="+mn-lt"/>
              </a:rPr>
              <a:t> </a:t>
            </a:r>
            <a:r>
              <a:rPr lang="en-US" dirty="0">
                <a:latin typeface="+mn-lt"/>
              </a:rPr>
              <a:t>1 corresponds to the best performance and 6 the worst performance.</a:t>
            </a:r>
          </a:p>
        </p:txBody>
      </p:sp>
    </p:spTree>
    <p:extLst>
      <p:ext uri="{BB962C8B-B14F-4D97-AF65-F5344CB8AC3E}">
        <p14:creationId xmlns:p14="http://schemas.microsoft.com/office/powerpoint/2010/main" val="216448594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rPr>
              <a:t>Delivery Networks for Different Product/ Customer </a:t>
            </a:r>
            <a:r>
              <a:rPr lang="en-US" kern="1200" dirty="0" smtClean="0">
                <a:latin typeface="Times New Roman" panose="02020603050405020304" pitchFamily="18" charset="0"/>
              </a:rPr>
              <a:t>Characteristics </a:t>
            </a:r>
            <a:r>
              <a:rPr lang="en-US" sz="2000" b="0" kern="1200" dirty="0" smtClean="0">
                <a:latin typeface="Times New Roman" panose="02020603050405020304" pitchFamily="18" charset="0"/>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65797"/>
          </a:xfrm>
        </p:spPr>
        <p:txBody>
          <a:bodyPr/>
          <a:lstStyle/>
          <a:p>
            <a:pPr marL="0" indent="0">
              <a:buNone/>
            </a:pPr>
            <a:r>
              <a:rPr lang="en-US" sz="2000" b="1" dirty="0" smtClean="0">
                <a:latin typeface="+mn-lt"/>
              </a:rPr>
              <a:t>Table 4-8 </a:t>
            </a:r>
            <a:r>
              <a:rPr lang="en-US" sz="2000" dirty="0">
                <a:latin typeface="+mn-lt"/>
              </a:rPr>
              <a:t>Performance of Delivery Networks for Different Product/Customer Characteristics</a:t>
            </a:r>
          </a:p>
        </p:txBody>
      </p:sp>
      <p:graphicFrame>
        <p:nvGraphicFramePr>
          <p:cNvPr id="6" name="Table 5"/>
          <p:cNvGraphicFramePr>
            <a:graphicFrameLocks noGrp="1"/>
          </p:cNvGraphicFramePr>
          <p:nvPr>
            <p:extLst>
              <p:ext uri="{D42A27DB-BD31-4B8C-83A1-F6EECF244321}">
                <p14:modId xmlns:p14="http://schemas.microsoft.com/office/powerpoint/2010/main" val="4052525301"/>
              </p:ext>
            </p:extLst>
          </p:nvPr>
        </p:nvGraphicFramePr>
        <p:xfrm>
          <a:off x="457201" y="2813204"/>
          <a:ext cx="8229599" cy="2492427"/>
        </p:xfrm>
        <a:graphic>
          <a:graphicData uri="http://schemas.openxmlformats.org/drawingml/2006/table">
            <a:tbl>
              <a:tblPr firstRow="1" bandRow="1">
                <a:tableStyleId>{40F9630F-82C1-40B7-BC3A-925EFCFF5E92}</a:tableStyleId>
              </a:tblPr>
              <a:tblGrid>
                <a:gridCol w="1349572">
                  <a:extLst>
                    <a:ext uri="{9D8B030D-6E8A-4147-A177-3AD203B41FA5}">
                      <a16:colId xmlns:a16="http://schemas.microsoft.com/office/drawing/2014/main" val="1306324462"/>
                    </a:ext>
                  </a:extLst>
                </a:gridCol>
                <a:gridCol w="1126961">
                  <a:extLst>
                    <a:ext uri="{9D8B030D-6E8A-4147-A177-3AD203B41FA5}">
                      <a16:colId xmlns:a16="http://schemas.microsoft.com/office/drawing/2014/main" val="1560599227"/>
                    </a:ext>
                  </a:extLst>
                </a:gridCol>
                <a:gridCol w="1182613">
                  <a:extLst>
                    <a:ext uri="{9D8B030D-6E8A-4147-A177-3AD203B41FA5}">
                      <a16:colId xmlns:a16="http://schemas.microsoft.com/office/drawing/2014/main" val="1670315528"/>
                    </a:ext>
                  </a:extLst>
                </a:gridCol>
                <a:gridCol w="1182614">
                  <a:extLst>
                    <a:ext uri="{9D8B030D-6E8A-4147-A177-3AD203B41FA5}">
                      <a16:colId xmlns:a16="http://schemas.microsoft.com/office/drawing/2014/main" val="3520739981"/>
                    </a:ext>
                  </a:extLst>
                </a:gridCol>
                <a:gridCol w="1168700">
                  <a:extLst>
                    <a:ext uri="{9D8B030D-6E8A-4147-A177-3AD203B41FA5}">
                      <a16:colId xmlns:a16="http://schemas.microsoft.com/office/drawing/2014/main" val="226365364"/>
                    </a:ext>
                  </a:extLst>
                </a:gridCol>
                <a:gridCol w="987830">
                  <a:extLst>
                    <a:ext uri="{9D8B030D-6E8A-4147-A177-3AD203B41FA5}">
                      <a16:colId xmlns:a16="http://schemas.microsoft.com/office/drawing/2014/main" val="722780711"/>
                    </a:ext>
                  </a:extLst>
                </a:gridCol>
                <a:gridCol w="1231309">
                  <a:extLst>
                    <a:ext uri="{9D8B030D-6E8A-4147-A177-3AD203B41FA5}">
                      <a16:colId xmlns:a16="http://schemas.microsoft.com/office/drawing/2014/main" val="4028956179"/>
                    </a:ext>
                  </a:extLst>
                </a:gridCol>
              </a:tblGrid>
              <a:tr h="1004998">
                <a:tc>
                  <a:txBody>
                    <a:bodyPr/>
                    <a:lstStyle/>
                    <a:p>
                      <a:pPr algn="ctr"/>
                      <a:r>
                        <a:rPr lang="en-US" sz="1200" dirty="0" smtClean="0">
                          <a:solidFill>
                            <a:schemeClr val="bg1"/>
                          </a:solidFill>
                          <a:latin typeface="+mn-lt"/>
                        </a:rPr>
                        <a:t>Blank</a:t>
                      </a:r>
                      <a:endParaRPr lang="en-US" sz="12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Retail</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a:t>
                      </a:r>
                    </a:p>
                    <a:p>
                      <a:pPr algn="ctr"/>
                      <a:r>
                        <a:rPr lang="en-US" sz="1200" b="1" i="0" u="none" strike="noStrike" cap="none" baseline="0" dirty="0" smtClean="0">
                          <a:solidFill>
                            <a:schemeClr val="dk1"/>
                          </a:solidFill>
                          <a:latin typeface="+mn-lt"/>
                          <a:ea typeface="Arial"/>
                          <a:cs typeface="Arial"/>
                          <a:sym typeface="Arial"/>
                        </a:rPr>
                        <a:t>with Direct</a:t>
                      </a:r>
                    </a:p>
                    <a:p>
                      <a:pPr algn="ctr"/>
                      <a:r>
                        <a:rPr lang="en-US" sz="1200" b="1" i="0" u="none" strike="noStrike" cap="none" baseline="0" dirty="0" smtClean="0">
                          <a:solidFill>
                            <a:schemeClr val="dk1"/>
                          </a:solidFill>
                          <a:latin typeface="+mn-lt"/>
                          <a:ea typeface="Arial"/>
                          <a:cs typeface="Arial"/>
                          <a:sym typeface="Arial"/>
                        </a:rPr>
                        <a:t>Shipping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In-Transit</a:t>
                      </a:r>
                    </a:p>
                    <a:p>
                      <a:pPr algn="ctr"/>
                      <a:r>
                        <a:rPr lang="en-US" sz="1200" b="1" i="0" u="none" strike="noStrike" cap="none" baseline="0" dirty="0" smtClean="0">
                          <a:solidFill>
                            <a:schemeClr val="dk1"/>
                          </a:solidFill>
                          <a:latin typeface="+mn-lt"/>
                          <a:ea typeface="Arial"/>
                          <a:cs typeface="Arial"/>
                          <a:sym typeface="Arial"/>
                        </a:rPr>
                        <a:t>Merge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Package</a:t>
                      </a:r>
                    </a:p>
                    <a:p>
                      <a:pPr algn="ctr"/>
                      <a:r>
                        <a:rPr lang="en-US" sz="1200" b="1" i="0" u="none" strike="noStrike" cap="none" baseline="0" dirty="0" smtClean="0">
                          <a:solidFill>
                            <a:schemeClr val="dk1"/>
                          </a:solidFill>
                          <a:latin typeface="+mn-lt"/>
                          <a:ea typeface="Arial"/>
                          <a:cs typeface="Arial"/>
                          <a:sym typeface="Arial"/>
                        </a:rPr>
                        <a:t>Carrier</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Last-Mile</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8176169"/>
                  </a:ext>
                </a:extLst>
              </a:tr>
              <a:tr h="495529">
                <a:tc>
                  <a:txBody>
                    <a:bodyPr/>
                    <a:lstStyle/>
                    <a:p>
                      <a:r>
                        <a:rPr lang="en-US" sz="1200" b="0" i="0" u="none" strike="noStrike" cap="none" baseline="0" dirty="0" smtClean="0">
                          <a:solidFill>
                            <a:schemeClr val="dk1"/>
                          </a:solidFill>
                          <a:latin typeface="+mn-lt"/>
                          <a:ea typeface="Arial"/>
                          <a:cs typeface="Arial"/>
                          <a:sym typeface="Arial"/>
                        </a:rPr>
                        <a:t>High-demand</a:t>
                      </a:r>
                    </a:p>
                    <a:p>
                      <a:r>
                        <a:rPr lang="en-US" sz="1200" b="0" i="0" u="none" strike="noStrike" cap="none" baseline="0" dirty="0" smtClean="0">
                          <a:solidFill>
                            <a:schemeClr val="dk1"/>
                          </a:solidFill>
                          <a:latin typeface="+mn-lt"/>
                          <a:ea typeface="Arial"/>
                          <a:cs typeface="Arial"/>
                          <a:sym typeface="Arial"/>
                        </a:rPr>
                        <a:t>product</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3894359"/>
                  </a:ext>
                </a:extLst>
              </a:tr>
              <a:tr h="495529">
                <a:tc>
                  <a:txBody>
                    <a:bodyPr/>
                    <a:lstStyle/>
                    <a:p>
                      <a:r>
                        <a:rPr lang="en-US" sz="1200" b="0" i="0" u="none" strike="noStrike" cap="none" baseline="0" dirty="0" smtClean="0">
                          <a:solidFill>
                            <a:schemeClr val="dk1"/>
                          </a:solidFill>
                          <a:latin typeface="+mn-lt"/>
                          <a:ea typeface="Arial"/>
                          <a:cs typeface="Arial"/>
                          <a:sym typeface="Arial"/>
                        </a:rPr>
                        <a:t>Medium-demand</a:t>
                      </a:r>
                    </a:p>
                    <a:p>
                      <a:r>
                        <a:rPr lang="en-US" sz="1200" b="0" i="0" u="none" strike="noStrike" cap="none" baseline="0" dirty="0" smtClean="0">
                          <a:solidFill>
                            <a:schemeClr val="dk1"/>
                          </a:solidFill>
                          <a:latin typeface="+mn-lt"/>
                          <a:ea typeface="Arial"/>
                          <a:cs typeface="Arial"/>
                          <a:sym typeface="Arial"/>
                        </a:rPr>
                        <a:t>product</a:t>
                      </a:r>
                      <a:endParaRPr lang="en-US" sz="1200" dirty="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3747606"/>
                  </a:ext>
                </a:extLst>
              </a:tr>
              <a:tr h="495529">
                <a:tc>
                  <a:txBody>
                    <a:bodyPr/>
                    <a:lstStyle/>
                    <a:p>
                      <a:r>
                        <a:rPr lang="en-US" sz="1200" b="0" i="0" u="none" strike="noStrike" cap="none" baseline="0" dirty="0" smtClean="0">
                          <a:solidFill>
                            <a:schemeClr val="dk1"/>
                          </a:solidFill>
                          <a:latin typeface="+mn-lt"/>
                          <a:ea typeface="Arial"/>
                          <a:cs typeface="Arial"/>
                          <a:sym typeface="Arial"/>
                        </a:rPr>
                        <a:t>Low-demand</a:t>
                      </a:r>
                    </a:p>
                    <a:p>
                      <a:r>
                        <a:rPr lang="en-US" sz="1200" b="0" i="0" u="none" strike="noStrike" cap="none" baseline="0" dirty="0" smtClean="0">
                          <a:solidFill>
                            <a:schemeClr val="dk1"/>
                          </a:solidFill>
                          <a:latin typeface="+mn-lt"/>
                          <a:ea typeface="Arial"/>
                          <a:cs typeface="Arial"/>
                          <a:sym typeface="Arial"/>
                        </a:rPr>
                        <a:t>Product</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92689662"/>
                  </a:ext>
                </a:extLst>
              </a:tr>
            </a:tbl>
          </a:graphicData>
        </a:graphic>
      </p:graphicFrame>
    </p:spTree>
    <p:extLst>
      <p:ext uri="{BB962C8B-B14F-4D97-AF65-F5344CB8AC3E}">
        <p14:creationId xmlns:p14="http://schemas.microsoft.com/office/powerpoint/2010/main" val="355311654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rPr>
              <a:t>Delivery Networks for Different Product/ Customer Characteristics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2)</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527631"/>
            <a:ext cx="8229600" cy="460612"/>
          </a:xfrm>
        </p:spPr>
        <p:txBody>
          <a:bodyPr/>
          <a:lstStyle/>
          <a:p>
            <a:pPr marL="0" indent="0">
              <a:buNone/>
            </a:pPr>
            <a:r>
              <a:rPr lang="en-US" sz="2000" b="1" dirty="0" smtClean="0">
                <a:latin typeface="+mn-lt"/>
              </a:rPr>
              <a:t>Table 4-8 [Continued]</a:t>
            </a:r>
            <a:endParaRPr lang="en-US" sz="2000" dirty="0">
              <a:latin typeface="+mn-lt"/>
            </a:endParaRPr>
          </a:p>
        </p:txBody>
      </p:sp>
      <p:graphicFrame>
        <p:nvGraphicFramePr>
          <p:cNvPr id="6" name="Table 5"/>
          <p:cNvGraphicFramePr>
            <a:graphicFrameLocks noGrp="1"/>
          </p:cNvGraphicFramePr>
          <p:nvPr>
            <p:extLst>
              <p:ext uri="{D42A27DB-BD31-4B8C-83A1-F6EECF244321}">
                <p14:modId xmlns:p14="http://schemas.microsoft.com/office/powerpoint/2010/main" val="1957904769"/>
              </p:ext>
            </p:extLst>
          </p:nvPr>
        </p:nvGraphicFramePr>
        <p:xfrm>
          <a:off x="457202" y="2188573"/>
          <a:ext cx="8229598" cy="3304658"/>
        </p:xfrm>
        <a:graphic>
          <a:graphicData uri="http://schemas.openxmlformats.org/drawingml/2006/table">
            <a:tbl>
              <a:tblPr firstRow="1" bandRow="1">
                <a:tableStyleId>{40F9630F-82C1-40B7-BC3A-925EFCFF5E92}</a:tableStyleId>
              </a:tblPr>
              <a:tblGrid>
                <a:gridCol w="1600008">
                  <a:extLst>
                    <a:ext uri="{9D8B030D-6E8A-4147-A177-3AD203B41FA5}">
                      <a16:colId xmlns:a16="http://schemas.microsoft.com/office/drawing/2014/main" val="1306324462"/>
                    </a:ext>
                  </a:extLst>
                </a:gridCol>
                <a:gridCol w="1001743">
                  <a:extLst>
                    <a:ext uri="{9D8B030D-6E8A-4147-A177-3AD203B41FA5}">
                      <a16:colId xmlns:a16="http://schemas.microsoft.com/office/drawing/2014/main" val="1560599227"/>
                    </a:ext>
                  </a:extLst>
                </a:gridCol>
                <a:gridCol w="1210439">
                  <a:extLst>
                    <a:ext uri="{9D8B030D-6E8A-4147-A177-3AD203B41FA5}">
                      <a16:colId xmlns:a16="http://schemas.microsoft.com/office/drawing/2014/main" val="1670315528"/>
                    </a:ext>
                  </a:extLst>
                </a:gridCol>
                <a:gridCol w="1182614">
                  <a:extLst>
                    <a:ext uri="{9D8B030D-6E8A-4147-A177-3AD203B41FA5}">
                      <a16:colId xmlns:a16="http://schemas.microsoft.com/office/drawing/2014/main" val="3520739981"/>
                    </a:ext>
                  </a:extLst>
                </a:gridCol>
                <a:gridCol w="1001742">
                  <a:extLst>
                    <a:ext uri="{9D8B030D-6E8A-4147-A177-3AD203B41FA5}">
                      <a16:colId xmlns:a16="http://schemas.microsoft.com/office/drawing/2014/main" val="226365364"/>
                    </a:ext>
                  </a:extLst>
                </a:gridCol>
                <a:gridCol w="1001743">
                  <a:extLst>
                    <a:ext uri="{9D8B030D-6E8A-4147-A177-3AD203B41FA5}">
                      <a16:colId xmlns:a16="http://schemas.microsoft.com/office/drawing/2014/main" val="722780711"/>
                    </a:ext>
                  </a:extLst>
                </a:gridCol>
                <a:gridCol w="1231309">
                  <a:extLst>
                    <a:ext uri="{9D8B030D-6E8A-4147-A177-3AD203B41FA5}">
                      <a16:colId xmlns:a16="http://schemas.microsoft.com/office/drawing/2014/main" val="4028956179"/>
                    </a:ext>
                  </a:extLst>
                </a:gridCol>
              </a:tblGrid>
              <a:tr h="1237015">
                <a:tc>
                  <a:txBody>
                    <a:bodyPr/>
                    <a:lstStyle/>
                    <a:p>
                      <a:pPr algn="ctr"/>
                      <a:r>
                        <a:rPr lang="en-US" sz="1200" dirty="0" smtClean="0">
                          <a:solidFill>
                            <a:schemeClr val="bg1"/>
                          </a:solidFill>
                          <a:latin typeface="+mn-lt"/>
                        </a:rPr>
                        <a:t>Blank</a:t>
                      </a:r>
                      <a:endParaRPr lang="en-US" sz="12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Retail</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a:t>
                      </a:r>
                    </a:p>
                    <a:p>
                      <a:pPr algn="ctr"/>
                      <a:r>
                        <a:rPr lang="en-US" sz="1200" b="1" i="0" u="none" strike="noStrike" cap="none" baseline="0" dirty="0" smtClean="0">
                          <a:solidFill>
                            <a:schemeClr val="dk1"/>
                          </a:solidFill>
                          <a:latin typeface="+mn-lt"/>
                          <a:ea typeface="Arial"/>
                          <a:cs typeface="Arial"/>
                          <a:sym typeface="Arial"/>
                        </a:rPr>
                        <a:t>with Direct</a:t>
                      </a:r>
                    </a:p>
                    <a:p>
                      <a:pPr algn="ctr"/>
                      <a:r>
                        <a:rPr lang="en-US" sz="1200" b="1" i="0" u="none" strike="noStrike" cap="none" baseline="0" dirty="0" smtClean="0">
                          <a:solidFill>
                            <a:schemeClr val="dk1"/>
                          </a:solidFill>
                          <a:latin typeface="+mn-lt"/>
                          <a:ea typeface="Arial"/>
                          <a:cs typeface="Arial"/>
                          <a:sym typeface="Arial"/>
                        </a:rPr>
                        <a:t>Shipping</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In-Transit</a:t>
                      </a:r>
                    </a:p>
                    <a:p>
                      <a:pPr algn="ctr"/>
                      <a:r>
                        <a:rPr lang="en-US" sz="1200" b="1" i="0" u="none" strike="noStrike" cap="none" baseline="0" dirty="0" smtClean="0">
                          <a:solidFill>
                            <a:schemeClr val="dk1"/>
                          </a:solidFill>
                          <a:latin typeface="+mn-lt"/>
                          <a:ea typeface="Arial"/>
                          <a:cs typeface="Arial"/>
                          <a:sym typeface="Arial"/>
                        </a:rPr>
                        <a:t>Merge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Package</a:t>
                      </a:r>
                    </a:p>
                    <a:p>
                      <a:pPr algn="ctr"/>
                      <a:r>
                        <a:rPr lang="en-US" sz="1200" b="1" i="0" u="none" strike="noStrike" cap="none" baseline="0" dirty="0" smtClean="0">
                          <a:solidFill>
                            <a:schemeClr val="dk1"/>
                          </a:solidFill>
                          <a:latin typeface="+mn-lt"/>
                          <a:ea typeface="Arial"/>
                          <a:cs typeface="Arial"/>
                          <a:sym typeface="Arial"/>
                        </a:rPr>
                        <a:t>Carrier</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Last-Mile</a:t>
                      </a:r>
                    </a:p>
                    <a:p>
                      <a:pPr algn="ctr"/>
                      <a:r>
                        <a:rPr lang="en-US" sz="1200" b="1" i="0" u="none" strike="noStrike" cap="none" baseline="0" dirty="0" smtClean="0">
                          <a:solidFill>
                            <a:schemeClr val="dk1"/>
                          </a:solidFill>
                          <a:latin typeface="+mn-lt"/>
                          <a:ea typeface="Arial"/>
                          <a:cs typeface="Arial"/>
                          <a:sym typeface="Arial"/>
                        </a:rPr>
                        <a:t>Delivery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i="0" u="none" strike="noStrike" cap="none" baseline="0" dirty="0" smtClean="0">
                          <a:solidFill>
                            <a:schemeClr val="dk1"/>
                          </a:solidFill>
                          <a:latin typeface="+mn-lt"/>
                          <a:ea typeface="Arial"/>
                          <a:cs typeface="Arial"/>
                          <a:sym typeface="Arial"/>
                        </a:rPr>
                        <a:t>Manufacturer/</a:t>
                      </a:r>
                    </a:p>
                    <a:p>
                      <a:pPr algn="ctr"/>
                      <a:r>
                        <a:rPr lang="en-US" sz="1200" b="1" i="0" u="none" strike="noStrike" cap="none" baseline="0" dirty="0" smtClean="0">
                          <a:solidFill>
                            <a:schemeClr val="dk1"/>
                          </a:solidFill>
                          <a:latin typeface="+mn-lt"/>
                          <a:ea typeface="Arial"/>
                          <a:cs typeface="Arial"/>
                          <a:sym typeface="Arial"/>
                        </a:rPr>
                        <a:t>Distributor</a:t>
                      </a:r>
                    </a:p>
                    <a:p>
                      <a:pPr algn="ctr"/>
                      <a:r>
                        <a:rPr lang="en-US" sz="1200" b="1" i="0" u="none" strike="noStrike" cap="none" baseline="0" dirty="0" smtClean="0">
                          <a:solidFill>
                            <a:schemeClr val="dk1"/>
                          </a:solidFill>
                          <a:latin typeface="+mn-lt"/>
                          <a:ea typeface="Arial"/>
                          <a:cs typeface="Arial"/>
                          <a:sym typeface="Arial"/>
                        </a:rPr>
                        <a:t>Storage with</a:t>
                      </a:r>
                    </a:p>
                    <a:p>
                      <a:pPr algn="ctr"/>
                      <a:r>
                        <a:rPr lang="en-US" sz="1200" b="1" i="0" u="none" strike="noStrike" cap="none" baseline="0" dirty="0" smtClean="0">
                          <a:solidFill>
                            <a:schemeClr val="dk1"/>
                          </a:solidFill>
                          <a:latin typeface="+mn-lt"/>
                          <a:ea typeface="Arial"/>
                          <a:cs typeface="Arial"/>
                          <a:sym typeface="Arial"/>
                        </a:rPr>
                        <a:t>Customer</a:t>
                      </a:r>
                    </a:p>
                    <a:p>
                      <a:pPr algn="ctr"/>
                      <a:r>
                        <a:rPr lang="en-US" sz="1200" b="1" i="0" u="none" strike="noStrike" cap="none" baseline="0" dirty="0" smtClean="0">
                          <a:solidFill>
                            <a:schemeClr val="dk1"/>
                          </a:solidFill>
                          <a:latin typeface="+mn-lt"/>
                          <a:ea typeface="Arial"/>
                          <a:cs typeface="Arial"/>
                          <a:sym typeface="Arial"/>
                        </a:rPr>
                        <a:t>Pickup</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78176169"/>
                  </a:ext>
                </a:extLst>
              </a:tr>
              <a:tr h="364194">
                <a:tc>
                  <a:txBody>
                    <a:bodyPr/>
                    <a:lstStyle/>
                    <a:p>
                      <a:r>
                        <a:rPr lang="en-US" sz="1200" b="0" i="0" u="none" strike="noStrike" cap="none" baseline="0" dirty="0" smtClean="0">
                          <a:solidFill>
                            <a:schemeClr val="dk1"/>
                          </a:solidFill>
                          <a:latin typeface="+mn-lt"/>
                          <a:ea typeface="Arial"/>
                          <a:cs typeface="Arial"/>
                          <a:sym typeface="Arial"/>
                        </a:rPr>
                        <a:t>Very-low-demand product</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3894359"/>
                  </a:ext>
                </a:extLst>
              </a:tr>
              <a:tr h="360214">
                <a:tc>
                  <a:txBody>
                    <a:bodyPr/>
                    <a:lstStyle/>
                    <a:p>
                      <a:r>
                        <a:rPr lang="en-US" sz="1200" b="0" i="0" u="none" strike="noStrike" cap="none" baseline="0" dirty="0" smtClean="0">
                          <a:solidFill>
                            <a:schemeClr val="dk1"/>
                          </a:solidFill>
                          <a:latin typeface="+mn-lt"/>
                          <a:ea typeface="Arial"/>
                          <a:cs typeface="Arial"/>
                          <a:sym typeface="Arial"/>
                        </a:rPr>
                        <a:t>High product value</a:t>
                      </a:r>
                      <a:endParaRPr lang="en-US" sz="1200" dirty="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3747606"/>
                  </a:ext>
                </a:extLst>
              </a:tr>
              <a:tr h="368173">
                <a:tc>
                  <a:txBody>
                    <a:bodyPr/>
                    <a:lstStyle/>
                    <a:p>
                      <a:r>
                        <a:rPr lang="en-US" sz="1200" b="0" i="0" u="none" strike="noStrike" cap="none" baseline="0" dirty="0" smtClean="0">
                          <a:solidFill>
                            <a:schemeClr val="dk1"/>
                          </a:solidFill>
                          <a:latin typeface="+mn-lt"/>
                          <a:ea typeface="Arial"/>
                          <a:cs typeface="Arial"/>
                          <a:sym typeface="Arial"/>
                        </a:rPr>
                        <a:t>Quick desired response</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92689662"/>
                  </a:ext>
                </a:extLst>
              </a:tr>
              <a:tr h="396643">
                <a:tc>
                  <a:txBody>
                    <a:bodyPr/>
                    <a:lstStyle/>
                    <a:p>
                      <a:r>
                        <a:rPr lang="en-US" sz="1200" b="0" i="0" u="none" strike="noStrike" cap="none" baseline="0" dirty="0" smtClean="0">
                          <a:solidFill>
                            <a:schemeClr val="dk1"/>
                          </a:solidFill>
                          <a:latin typeface="+mn-lt"/>
                          <a:ea typeface="Arial"/>
                          <a:cs typeface="Arial"/>
                          <a:sym typeface="Arial"/>
                        </a:rPr>
                        <a:t>High product variety</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0</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70305959"/>
                  </a:ext>
                </a:extLst>
              </a:tr>
              <a:tr h="396386">
                <a:tc>
                  <a:txBody>
                    <a:bodyPr/>
                    <a:lstStyle/>
                    <a:p>
                      <a:r>
                        <a:rPr lang="en-US" sz="1200" b="0" i="0" u="none" strike="noStrike" cap="none" baseline="0" dirty="0" smtClean="0">
                          <a:solidFill>
                            <a:schemeClr val="dk1"/>
                          </a:solidFill>
                          <a:latin typeface="+mn-lt"/>
                          <a:ea typeface="Arial"/>
                          <a:cs typeface="Arial"/>
                          <a:sym typeface="Arial"/>
                        </a:rPr>
                        <a:t>Low customer effort</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latin typeface="+mn-lt"/>
                        </a:rPr>
                        <a:t>+2</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0" i="0" u="none" strike="noStrike" cap="none" dirty="0" smtClean="0">
                          <a:solidFill>
                            <a:schemeClr val="dk1"/>
                          </a:solidFill>
                          <a:latin typeface="Arial"/>
                          <a:ea typeface="Arial"/>
                          <a:cs typeface="Arial"/>
                          <a:sym typeface="Arial"/>
                        </a:rPr>
                        <a:t>−</a:t>
                      </a:r>
                      <a:r>
                        <a:rPr lang="en-US" sz="1200" dirty="0" smtClean="0">
                          <a:latin typeface="+mn-lt"/>
                        </a:rPr>
                        <a:t>1</a:t>
                      </a:r>
                      <a:endParaRPr lang="en-US" sz="12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70404992"/>
                  </a:ext>
                </a:extLst>
              </a:tr>
            </a:tbl>
          </a:graphicData>
        </a:graphic>
      </p:graphicFrame>
      <p:sp>
        <p:nvSpPr>
          <p:cNvPr id="5" name="Text Placeholder 4"/>
          <p:cNvSpPr>
            <a:spLocks noGrp="1"/>
          </p:cNvSpPr>
          <p:nvPr>
            <p:ph type="body" idx="2"/>
          </p:nvPr>
        </p:nvSpPr>
        <p:spPr>
          <a:xfrm>
            <a:off x="457200" y="5728797"/>
            <a:ext cx="8077200" cy="595312"/>
          </a:xfrm>
        </p:spPr>
        <p:txBody>
          <a:bodyPr/>
          <a:lstStyle/>
          <a:p>
            <a:pPr marL="0" indent="0">
              <a:buNone/>
            </a:pPr>
            <a:r>
              <a:rPr lang="en-US" b="1" dirty="0">
                <a:latin typeface="+mn-lt"/>
              </a:rPr>
              <a:t>Key:</a:t>
            </a:r>
            <a:r>
              <a:rPr lang="en-US" i="1" dirty="0">
                <a:latin typeface="+mn-lt"/>
              </a:rPr>
              <a:t> </a:t>
            </a:r>
            <a:r>
              <a:rPr lang="en-US" dirty="0">
                <a:latin typeface="+mn-lt"/>
              </a:rPr>
              <a:t>+2 = very suitable; +1 = somewhat suitable; 0 = neutral; </a:t>
            </a:r>
            <a:r>
              <a:rPr lang="en-US" dirty="0"/>
              <a:t>−</a:t>
            </a:r>
            <a:r>
              <a:rPr lang="en-US" dirty="0" smtClean="0">
                <a:latin typeface="+mn-lt"/>
              </a:rPr>
              <a:t>1 </a:t>
            </a:r>
            <a:r>
              <a:rPr lang="en-US" dirty="0">
                <a:latin typeface="+mn-lt"/>
              </a:rPr>
              <a:t>= somewhat unsuitable; </a:t>
            </a:r>
            <a:r>
              <a:rPr lang="en-US" dirty="0"/>
              <a:t>−</a:t>
            </a:r>
            <a:r>
              <a:rPr lang="en-US" dirty="0" smtClean="0">
                <a:latin typeface="+mn-lt"/>
              </a:rPr>
              <a:t>2 </a:t>
            </a:r>
            <a:r>
              <a:rPr lang="en-US" dirty="0">
                <a:latin typeface="+mn-lt"/>
              </a:rPr>
              <a:t>= very unsuitable.</a:t>
            </a:r>
          </a:p>
        </p:txBody>
      </p:sp>
    </p:spTree>
    <p:extLst>
      <p:ext uri="{BB962C8B-B14F-4D97-AF65-F5344CB8AC3E}">
        <p14:creationId xmlns:p14="http://schemas.microsoft.com/office/powerpoint/2010/main" val="305993247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3877954"/>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Distribution networks that ship directly to the customer are better suited for a large variety of high-value products that have low and uncertain demand. These networks incur lower facility costs and carry low levels of inventory but incur high transportation cost and provide a slow response time. Distribution networks that carry local inventory are suitable for products with high demand, especially if transportation is a large fraction of total cost. These networks incur higher facility and inventory cost but lower transportation cost and provide a faster response </a:t>
            </a:r>
            <a:r>
              <a:rPr lang="en-US" sz="2400" kern="1200" dirty="0" smtClean="0">
                <a:solidFill>
                  <a:srgbClr val="000000"/>
                </a:solidFill>
                <a:latin typeface="Arial (Body)"/>
                <a:ea typeface="+mn-ea"/>
                <a:cs typeface="+mn-cs"/>
              </a:rPr>
              <a:t>time.</a:t>
            </a:r>
          </a:p>
        </p:txBody>
      </p:sp>
    </p:spTree>
    <p:extLst>
      <p:ext uri="{BB962C8B-B14F-4D97-AF65-F5344CB8AC3E}">
        <p14:creationId xmlns:p14="http://schemas.microsoft.com/office/powerpoint/2010/main" val="27087371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Online Sales and Omni-Channel Retailing</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15467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Omni-channel retailing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The use of multiple channels to interact with customers and fulfill their orders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Three flows</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ea typeface="+mn-ea"/>
                <a:cs typeface="+mn-cs"/>
              </a:rPr>
              <a:t>Information</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ea typeface="+mn-ea"/>
                <a:cs typeface="+mn-cs"/>
              </a:rPr>
              <a:t>Products</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ea typeface="+mn-ea"/>
                <a:cs typeface="+mn-cs"/>
              </a:rPr>
              <a:t>Funds</a:t>
            </a:r>
          </a:p>
        </p:txBody>
      </p:sp>
    </p:spTree>
    <p:extLst>
      <p:ext uri="{BB962C8B-B14F-4D97-AF65-F5344CB8AC3E}">
        <p14:creationId xmlns:p14="http://schemas.microsoft.com/office/powerpoint/2010/main" val="675257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Factors Affecting Distribution Network Design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92329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Distribution network performance evaluated along two </a:t>
            </a:r>
            <a:r>
              <a:rPr lang="en-US" sz="2400" kern="1200" dirty="0" smtClean="0">
                <a:solidFill>
                  <a:srgbClr val="000000"/>
                </a:solidFill>
                <a:latin typeface="Arial (Body)"/>
                <a:ea typeface="+mn-ea"/>
                <a:cs typeface="+mn-cs"/>
              </a:rPr>
              <a:t>dimensions</a:t>
            </a:r>
            <a:endParaRPr lang="en-US" sz="2400" kern="1200" dirty="0">
              <a:solidFill>
                <a:srgbClr val="000000"/>
              </a:solidFill>
              <a:latin typeface="Arial (Body)"/>
              <a:ea typeface="+mn-ea"/>
              <a:cs typeface="+mn-cs"/>
            </a:endParaRPr>
          </a:p>
        </p:txBody>
      </p:sp>
      <p:sp>
        <p:nvSpPr>
          <p:cNvPr id="4" name="Content Placeholder 3"/>
          <p:cNvSpPr>
            <a:spLocks noGrp="1"/>
          </p:cNvSpPr>
          <p:nvPr>
            <p:ph sz="quarter" idx="13"/>
          </p:nvPr>
        </p:nvSpPr>
        <p:spPr>
          <a:xfrm>
            <a:off x="460375" y="2468744"/>
            <a:ext cx="8229600" cy="1110027"/>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Arial (Body)"/>
              </a:rPr>
              <a:t>Value provided to the customer</a:t>
            </a:r>
          </a:p>
          <a:p>
            <a:pPr marL="741553" lvl="1" indent="-428371" defTabSz="457200">
              <a:spcAft>
                <a:spcPct val="0"/>
              </a:spcAft>
              <a:buSzPts val="2400"/>
              <a:buFont typeface="+mj-lt"/>
              <a:buAutoNum type="arabicPeriod"/>
            </a:pPr>
            <a:r>
              <a:rPr lang="en-US" sz="2400" kern="1200" dirty="0">
                <a:solidFill>
                  <a:srgbClr val="000000"/>
                </a:solidFill>
                <a:latin typeface="Arial (Body)"/>
              </a:rPr>
              <a:t>Cost of meeting customer </a:t>
            </a:r>
            <a:r>
              <a:rPr lang="en-US" sz="2400" kern="1200" dirty="0" smtClean="0">
                <a:solidFill>
                  <a:srgbClr val="000000"/>
                </a:solidFill>
                <a:latin typeface="Arial (Body)"/>
              </a:rPr>
              <a:t>needs</a:t>
            </a:r>
            <a:endParaRPr lang="en-US" sz="2400" kern="1200" dirty="0">
              <a:solidFill>
                <a:srgbClr val="000000"/>
              </a:solidFill>
              <a:latin typeface="Arial (Body)"/>
            </a:endParaRPr>
          </a:p>
        </p:txBody>
      </p:sp>
      <p:sp>
        <p:nvSpPr>
          <p:cNvPr id="5" name="Content Placeholder 4"/>
          <p:cNvSpPr>
            <a:spLocks noGrp="1"/>
          </p:cNvSpPr>
          <p:nvPr>
            <p:ph sz="quarter" idx="14"/>
          </p:nvPr>
        </p:nvSpPr>
        <p:spPr>
          <a:xfrm>
            <a:off x="457200" y="3443063"/>
            <a:ext cx="8232775" cy="1885678"/>
          </a:xfrm>
        </p:spPr>
        <p:txBody>
          <a:bodyPr/>
          <a:lstStyle/>
          <a:p>
            <a:pPr marL="255651" lvl="0" indent="-255651" defTabSz="457200">
              <a:spcAft>
                <a:spcPct val="0"/>
              </a:spcAft>
              <a:buFont typeface="Arial" panose="020B0604020202020204" pitchFamily="34" charset="0"/>
              <a:buChar char="•"/>
            </a:pPr>
            <a:r>
              <a:rPr lang="en-US" sz="2400" kern="1200" dirty="0">
                <a:solidFill>
                  <a:srgbClr val="000000"/>
                </a:solidFill>
                <a:latin typeface="Arial (Body)"/>
              </a:rPr>
              <a:t>Evaluate the impact on customer service and cost for different distribution network options</a:t>
            </a:r>
          </a:p>
          <a:p>
            <a:pPr marL="255651" lvl="0" indent="-255651" defTabSz="457200">
              <a:spcAft>
                <a:spcPct val="0"/>
              </a:spcAft>
              <a:buFont typeface="Arial" panose="020B0604020202020204" pitchFamily="34" charset="0"/>
              <a:buChar char="•"/>
            </a:pPr>
            <a:r>
              <a:rPr lang="en-US" sz="2400" kern="1200" dirty="0">
                <a:solidFill>
                  <a:srgbClr val="000000"/>
                </a:solidFill>
                <a:latin typeface="Arial (Body)"/>
              </a:rPr>
              <a:t>Profitability of the delivery network determined by revenue from met customer needs and network costs</a:t>
            </a:r>
            <a:endParaRPr lang="en-US" sz="2400" dirty="0"/>
          </a:p>
        </p:txBody>
      </p:sp>
    </p:spTree>
    <p:extLst>
      <p:ext uri="{BB962C8B-B14F-4D97-AF65-F5344CB8AC3E}">
        <p14:creationId xmlns:p14="http://schemas.microsoft.com/office/powerpoint/2010/main" val="205707637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4-12 Alternatives in Omni-Channel Retailing</a:t>
            </a:r>
            <a:endParaRPr lang="en-US" sz="2000" b="0" kern="1200" dirty="0">
              <a:latin typeface="Times New Roman" panose="02020603050405020304" pitchFamily="18" charset="0"/>
              <a:ea typeface="+mj-ea"/>
              <a:cs typeface="+mj-cs"/>
            </a:endParaRPr>
          </a:p>
        </p:txBody>
      </p:sp>
      <p:pic>
        <p:nvPicPr>
          <p:cNvPr id="5" name="Picture 4" descr="Alternatives in omni channel retail. The diagram, alternatives in omni channel retail, describes different types of retail using types of information versus product. The information can be face to face or remote, and the product can be picked up or delivered to the home. The retail types are as follows. Traditional retail is face to face and picked up. Showrooms are face to face, but offer the options of delivery or pickup. Online information and pickup offers remote information with the ability to pick up. Online information with home delivery allows remote access to the information plus home delivery."/>
          <p:cNvPicPr>
            <a:picLocks noChangeAspect="1"/>
          </p:cNvPicPr>
          <p:nvPr/>
        </p:nvPicPr>
        <p:blipFill>
          <a:blip r:embed="rId2"/>
          <a:stretch>
            <a:fillRect/>
          </a:stretch>
        </p:blipFill>
        <p:spPr>
          <a:xfrm>
            <a:off x="1810451" y="1351502"/>
            <a:ext cx="5535799" cy="4751968"/>
          </a:xfrm>
          <a:prstGeom prst="rect">
            <a:avLst/>
          </a:prstGeom>
        </p:spPr>
      </p:pic>
    </p:spTree>
    <p:extLst>
      <p:ext uri="{BB962C8B-B14F-4D97-AF65-F5344CB8AC3E}">
        <p14:creationId xmlns:p14="http://schemas.microsoft.com/office/powerpoint/2010/main" val="347424255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294728"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Alternatives in Omni-Channel Retailing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78534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Traditional Retail</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Face-to-face interaction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Customer leaves with product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Many facilities close to customers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High level of 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Low transportation </a:t>
            </a:r>
            <a:r>
              <a:rPr lang="en-US" sz="2400" kern="1200" dirty="0" smtClean="0">
                <a:solidFill>
                  <a:srgbClr val="000000"/>
                </a:solidFill>
                <a:latin typeface="Arial (Body)"/>
                <a:ea typeface="+mn-ea"/>
                <a:cs typeface="+mn-cs"/>
              </a:rPr>
              <a:t>costs</a:t>
            </a:r>
          </a:p>
        </p:txBody>
      </p:sp>
    </p:spTree>
    <p:extLst>
      <p:ext uri="{BB962C8B-B14F-4D97-AF65-F5344CB8AC3E}">
        <p14:creationId xmlns:p14="http://schemas.microsoft.com/office/powerpoint/2010/main" val="24386936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472149"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Alternatives in Omni-Channel Retailing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15467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Showrooms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Face-to-face interaction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Product ordered for later pickup</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Low level of 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Smaller facilities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More transportation and information infrastructure than traditional </a:t>
            </a:r>
            <a:r>
              <a:rPr lang="en-US" sz="2400" kern="1200" dirty="0" smtClean="0">
                <a:solidFill>
                  <a:srgbClr val="000000"/>
                </a:solidFill>
                <a:latin typeface="Arial (Body)"/>
                <a:ea typeface="+mn-ea"/>
                <a:cs typeface="+mn-cs"/>
              </a:rPr>
              <a:t>retail</a:t>
            </a:r>
          </a:p>
        </p:txBody>
      </p:sp>
    </p:spTree>
    <p:extLst>
      <p:ext uri="{BB962C8B-B14F-4D97-AF65-F5344CB8AC3E}">
        <p14:creationId xmlns:p14="http://schemas.microsoft.com/office/powerpoint/2010/main" val="172128273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281081"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Alternatives in Omni-Channel Retailing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347040"/>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Online Information + Home Delivery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Aggregation of inventories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Few locations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High transportation costs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Online Information + Pickup</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Reduces outbound transportation costs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Customer must travel to pickup </a:t>
            </a:r>
            <a:r>
              <a:rPr lang="en-US" sz="2400" kern="1200" dirty="0" smtClean="0">
                <a:solidFill>
                  <a:srgbClr val="000000"/>
                </a:solidFill>
                <a:latin typeface="Arial (Body)"/>
                <a:ea typeface="+mn-ea"/>
                <a:cs typeface="+mn-cs"/>
              </a:rPr>
              <a:t>location</a:t>
            </a:r>
          </a:p>
        </p:txBody>
      </p:sp>
    </p:spTree>
    <p:extLst>
      <p:ext uri="{BB962C8B-B14F-4D97-AF65-F5344CB8AC3E}">
        <p14:creationId xmlns:p14="http://schemas.microsoft.com/office/powerpoint/2010/main" val="370026005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Performance of Channels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83178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Response time to customers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Picking up physical products faster than other channels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Online channel may be fastest for information goods</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Product variety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Easier to offer larger selection remotely</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Product availability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Aggregating inventory improves product </a:t>
            </a:r>
            <a:r>
              <a:rPr lang="en-US" sz="2400" kern="1200" dirty="0" smtClean="0">
                <a:solidFill>
                  <a:srgbClr val="000000"/>
                </a:solidFill>
                <a:latin typeface="Arial (Body)"/>
                <a:ea typeface="+mn-ea"/>
                <a:cs typeface="+mn-cs"/>
              </a:rPr>
              <a:t>availability</a:t>
            </a:r>
          </a:p>
        </p:txBody>
      </p:sp>
    </p:spTree>
    <p:extLst>
      <p:ext uri="{BB962C8B-B14F-4D97-AF65-F5344CB8AC3E}">
        <p14:creationId xmlns:p14="http://schemas.microsoft.com/office/powerpoint/2010/main" val="106273666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Performance of Channels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462456"/>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Customer experience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Channels have complementarity strengths</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Faster time to market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Online/showrooms are quicker than retailing</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Order Visibility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Critical for showrooms or online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Automatic in </a:t>
            </a:r>
            <a:r>
              <a:rPr lang="en-US" sz="2400" kern="1200" dirty="0" smtClean="0">
                <a:solidFill>
                  <a:srgbClr val="000000"/>
                </a:solidFill>
                <a:latin typeface="Arial (Body)"/>
                <a:ea typeface="+mn-ea"/>
                <a:cs typeface="+mn-cs"/>
              </a:rPr>
              <a:t>retail</a:t>
            </a:r>
          </a:p>
        </p:txBody>
      </p:sp>
    </p:spTree>
    <p:extLst>
      <p:ext uri="{BB962C8B-B14F-4D97-AF65-F5344CB8AC3E}">
        <p14:creationId xmlns:p14="http://schemas.microsoft.com/office/powerpoint/2010/main" val="314405211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Performance of Channels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201120"/>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Returnability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Easier with physical locations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Proportion of returns likely to be higher when information exchange is remote</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Direct Sales to Customers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Manufacturers can use remote information exchange for direct access to customers</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Efficient Funds Transfer</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Internet and </a:t>
            </a:r>
            <a:r>
              <a:rPr lang="en-US" sz="2400" kern="1200" dirty="0" smtClean="0">
                <a:solidFill>
                  <a:srgbClr val="000000"/>
                </a:solidFill>
                <a:latin typeface="Arial (Body)"/>
                <a:ea typeface="+mn-ea"/>
                <a:cs typeface="+mn-cs"/>
              </a:rPr>
              <a:t>smartphones</a:t>
            </a:r>
          </a:p>
        </p:txBody>
      </p:sp>
    </p:spTree>
    <p:extLst>
      <p:ext uri="{BB962C8B-B14F-4D97-AF65-F5344CB8AC3E}">
        <p14:creationId xmlns:p14="http://schemas.microsoft.com/office/powerpoint/2010/main" val="87157692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826991" cy="1231076"/>
          </a:xfrm>
        </p:spPr>
        <p:txBody>
          <a:bodyPr wrap="square" tIns="91425">
            <a:spAutoFit/>
          </a:bodyPr>
          <a:lstStyle/>
          <a:p>
            <a:r>
              <a:rPr lang="en-US" kern="1200" dirty="0">
                <a:latin typeface="Times New Roman" panose="02020603050405020304" pitchFamily="18" charset="0"/>
              </a:rPr>
              <a:t>Performance of Channels in Terms of </a:t>
            </a:r>
            <a:r>
              <a:rPr lang="en-US" kern="1200" dirty="0" smtClean="0">
                <a:latin typeface="Times New Roman" panose="02020603050405020304" pitchFamily="18" charset="0"/>
              </a:rPr>
              <a:t>Cost </a:t>
            </a:r>
            <a:r>
              <a:rPr lang="en-US" sz="2000" b="0" kern="1200" dirty="0" smtClean="0">
                <a:latin typeface="Times New Roman" panose="02020603050405020304" pitchFamily="18" charset="0"/>
              </a:rPr>
              <a:t>(1 of 2)</a:t>
            </a:r>
            <a:endParaRPr lang="en-US" sz="2000" b="0" dirty="0">
              <a:latin typeface="Times New Roman" panose="02020603050405020304" pitchFamily="18" charset="0"/>
            </a:endParaRPr>
          </a:p>
        </p:txBody>
      </p:sp>
      <p:sp>
        <p:nvSpPr>
          <p:cNvPr id="3" name="Text Placeholder 2"/>
          <p:cNvSpPr>
            <a:spLocks noGrp="1"/>
          </p:cNvSpPr>
          <p:nvPr>
            <p:ph type="body" idx="1"/>
          </p:nvPr>
        </p:nvSpPr>
        <p:spPr>
          <a:xfrm>
            <a:off x="457200" y="1600200"/>
            <a:ext cx="8229600" cy="3270096"/>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Lower inventory levels if customers will wait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Postpone variety until after the customer order is received</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Facilities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Costs related to the physical facilities in a network</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Costs associated with the operations in these </a:t>
            </a:r>
            <a:r>
              <a:rPr lang="en-US" sz="2400" kern="1200" dirty="0" smtClean="0">
                <a:solidFill>
                  <a:srgbClr val="000000"/>
                </a:solidFill>
                <a:latin typeface="Arial (Body)"/>
                <a:ea typeface="+mn-ea"/>
                <a:cs typeface="+mn-cs"/>
              </a:rPr>
              <a:t>facilities</a:t>
            </a:r>
          </a:p>
        </p:txBody>
      </p:sp>
    </p:spTree>
    <p:extLst>
      <p:ext uri="{BB962C8B-B14F-4D97-AF65-F5344CB8AC3E}">
        <p14:creationId xmlns:p14="http://schemas.microsoft.com/office/powerpoint/2010/main" val="14804108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004412" cy="1231076"/>
          </a:xfrm>
        </p:spPr>
        <p:txBody>
          <a:bodyPr wrap="square" tIns="91425">
            <a:spAutoFit/>
          </a:bodyPr>
          <a:lstStyle/>
          <a:p>
            <a:pPr lvl="0" defTabSz="457200">
              <a:spcBef>
                <a:spcPct val="0"/>
              </a:spcBef>
              <a:buClrTx/>
            </a:pPr>
            <a:r>
              <a:rPr lang="en-US" kern="1200" dirty="0">
                <a:latin typeface="Times New Roman" panose="02020603050405020304" pitchFamily="18" charset="0"/>
              </a:rPr>
              <a:t>Performance of Channels in Terms of Cost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2)</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562483"/>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Transportation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Lower cost of “transporting” information goods in digital form</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For nondigital, aggregating inventories increases outbound </a:t>
            </a:r>
            <a:r>
              <a:rPr lang="en-US" sz="2400" kern="1200" dirty="0" smtClean="0">
                <a:solidFill>
                  <a:srgbClr val="000000"/>
                </a:solidFill>
                <a:latin typeface="Arial (Body)"/>
                <a:ea typeface="+mn-ea"/>
                <a:cs typeface="+mn-cs"/>
              </a:rPr>
              <a:t>transportation</a:t>
            </a:r>
            <a:endParaRPr lang="en-US" sz="2400" kern="1200" dirty="0">
              <a:solidFill>
                <a:srgbClr val="000000"/>
              </a:solidFill>
              <a:latin typeface="Arial (Body)"/>
              <a:ea typeface="+mn-ea"/>
              <a:cs typeface="+mn-cs"/>
            </a:endParaRP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Information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Investment higher for channels that provide information </a:t>
            </a:r>
            <a:r>
              <a:rPr lang="en-US" sz="2400" kern="1200" dirty="0" smtClean="0">
                <a:solidFill>
                  <a:srgbClr val="000000"/>
                </a:solidFill>
                <a:latin typeface="Arial (Body)"/>
                <a:ea typeface="+mn-ea"/>
                <a:cs typeface="+mn-cs"/>
              </a:rPr>
              <a:t>remotely</a:t>
            </a:r>
          </a:p>
        </p:txBody>
      </p:sp>
    </p:spTree>
    <p:extLst>
      <p:ext uri="{BB962C8B-B14F-4D97-AF65-F5344CB8AC3E}">
        <p14:creationId xmlns:p14="http://schemas.microsoft.com/office/powerpoint/2010/main" val="311657596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Relative Costs for Omni-Channel Alternatives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01555"/>
          </a:xfrm>
        </p:spPr>
        <p:txBody>
          <a:bodyPr/>
          <a:lstStyle/>
          <a:p>
            <a:pPr marL="0" indent="0">
              <a:buNone/>
            </a:pPr>
            <a:r>
              <a:rPr lang="en-US" sz="2000" b="1" dirty="0" smtClean="0">
                <a:latin typeface="+mn-lt"/>
              </a:rPr>
              <a:t>Table 4-9 </a:t>
            </a:r>
            <a:r>
              <a:rPr lang="en-US" sz="2000" dirty="0">
                <a:latin typeface="+mn-lt"/>
              </a:rPr>
              <a:t>Relative Costs for Omni-Channel Alternatives</a:t>
            </a:r>
          </a:p>
        </p:txBody>
      </p:sp>
      <p:graphicFrame>
        <p:nvGraphicFramePr>
          <p:cNvPr id="5" name="Table 4"/>
          <p:cNvGraphicFramePr>
            <a:graphicFrameLocks noGrp="1"/>
          </p:cNvGraphicFramePr>
          <p:nvPr>
            <p:extLst>
              <p:ext uri="{D42A27DB-BD31-4B8C-83A1-F6EECF244321}">
                <p14:modId xmlns:p14="http://schemas.microsoft.com/office/powerpoint/2010/main" val="1951462168"/>
              </p:ext>
            </p:extLst>
          </p:nvPr>
        </p:nvGraphicFramePr>
        <p:xfrm>
          <a:off x="641445" y="2338696"/>
          <a:ext cx="7929350" cy="3545840"/>
        </p:xfrm>
        <a:graphic>
          <a:graphicData uri="http://schemas.openxmlformats.org/drawingml/2006/table">
            <a:tbl>
              <a:tblPr firstRow="1" bandRow="1">
                <a:tableStyleId>{40F9630F-82C1-40B7-BC3A-925EFCFF5E92}</a:tableStyleId>
              </a:tblPr>
              <a:tblGrid>
                <a:gridCol w="1733265">
                  <a:extLst>
                    <a:ext uri="{9D8B030D-6E8A-4147-A177-3AD203B41FA5}">
                      <a16:colId xmlns:a16="http://schemas.microsoft.com/office/drawing/2014/main" val="3693152559"/>
                    </a:ext>
                  </a:extLst>
                </a:gridCol>
                <a:gridCol w="1323833">
                  <a:extLst>
                    <a:ext uri="{9D8B030D-6E8A-4147-A177-3AD203B41FA5}">
                      <a16:colId xmlns:a16="http://schemas.microsoft.com/office/drawing/2014/main" val="2001274384"/>
                    </a:ext>
                  </a:extLst>
                </a:gridCol>
                <a:gridCol w="1405720">
                  <a:extLst>
                    <a:ext uri="{9D8B030D-6E8A-4147-A177-3AD203B41FA5}">
                      <a16:colId xmlns:a16="http://schemas.microsoft.com/office/drawing/2014/main" val="2412704707"/>
                    </a:ext>
                  </a:extLst>
                </a:gridCol>
                <a:gridCol w="1897038">
                  <a:extLst>
                    <a:ext uri="{9D8B030D-6E8A-4147-A177-3AD203B41FA5}">
                      <a16:colId xmlns:a16="http://schemas.microsoft.com/office/drawing/2014/main" val="3781535394"/>
                    </a:ext>
                  </a:extLst>
                </a:gridCol>
                <a:gridCol w="1569494">
                  <a:extLst>
                    <a:ext uri="{9D8B030D-6E8A-4147-A177-3AD203B41FA5}">
                      <a16:colId xmlns:a16="http://schemas.microsoft.com/office/drawing/2014/main" val="2009807774"/>
                    </a:ext>
                  </a:extLst>
                </a:gridCol>
              </a:tblGrid>
              <a:tr h="370840">
                <a:tc>
                  <a:txBody>
                    <a:bodyPr/>
                    <a:lstStyle/>
                    <a:p>
                      <a:pPr algn="ctr"/>
                      <a:r>
                        <a:rPr lang="en-US" sz="1600" dirty="0" smtClean="0">
                          <a:solidFill>
                            <a:schemeClr val="bg1"/>
                          </a:solidFill>
                          <a:latin typeface="+mn-lt"/>
                        </a:rPr>
                        <a:t>Blank</a:t>
                      </a:r>
                      <a:endParaRPr lang="en-US" sz="16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i="0" u="none" strike="noStrike" cap="none" baseline="0" dirty="0" smtClean="0">
                          <a:solidFill>
                            <a:schemeClr val="dk1"/>
                          </a:solidFill>
                          <a:latin typeface="+mn-lt"/>
                          <a:ea typeface="Arial"/>
                          <a:cs typeface="Arial"/>
                          <a:sym typeface="Arial"/>
                        </a:rPr>
                        <a:t>Traditional</a:t>
                      </a:r>
                    </a:p>
                    <a:p>
                      <a:pPr algn="ctr"/>
                      <a:r>
                        <a:rPr lang="en-US" sz="1600" b="1" i="0" u="none" strike="noStrike" cap="none" baseline="0" dirty="0" smtClean="0">
                          <a:solidFill>
                            <a:schemeClr val="dk1"/>
                          </a:solidFill>
                          <a:latin typeface="+mn-lt"/>
                          <a:ea typeface="Arial"/>
                          <a:cs typeface="Arial"/>
                          <a:sym typeface="Arial"/>
                        </a:rPr>
                        <a:t>Retail</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i="0" u="none" strike="noStrike" cap="none" baseline="0" dirty="0" smtClean="0">
                          <a:solidFill>
                            <a:schemeClr val="dk1"/>
                          </a:solidFill>
                          <a:latin typeface="+mn-lt"/>
                          <a:ea typeface="Arial"/>
                          <a:cs typeface="Arial"/>
                          <a:sym typeface="Arial"/>
                        </a:rPr>
                        <a:t>Showrooms +</a:t>
                      </a:r>
                      <a:r>
                        <a:rPr lang="en-US" sz="1600" b="0" i="0" u="none" strike="noStrike" cap="none" baseline="0" dirty="0" smtClean="0">
                          <a:solidFill>
                            <a:schemeClr val="dk1"/>
                          </a:solidFill>
                          <a:latin typeface="+mn-lt"/>
                          <a:ea typeface="Arial"/>
                          <a:cs typeface="Arial"/>
                          <a:sym typeface="Arial"/>
                        </a:rPr>
                        <a:t> </a:t>
                      </a:r>
                      <a:r>
                        <a:rPr lang="en-US" sz="1600" b="1" i="0" u="none" strike="noStrike" cap="none" baseline="0" dirty="0" smtClean="0">
                          <a:solidFill>
                            <a:schemeClr val="dk1"/>
                          </a:solidFill>
                          <a:latin typeface="+mn-lt"/>
                          <a:ea typeface="Arial"/>
                          <a:cs typeface="Arial"/>
                          <a:sym typeface="Arial"/>
                        </a:rPr>
                        <a:t>Home</a:t>
                      </a:r>
                    </a:p>
                    <a:p>
                      <a:pPr algn="ctr"/>
                      <a:r>
                        <a:rPr lang="en-US" sz="1600" b="1" i="0" u="none" strike="noStrike" cap="none" baseline="0" dirty="0" smtClean="0">
                          <a:solidFill>
                            <a:schemeClr val="dk1"/>
                          </a:solidFill>
                          <a:latin typeface="+mn-lt"/>
                          <a:ea typeface="Arial"/>
                          <a:cs typeface="Arial"/>
                          <a:sym typeface="Arial"/>
                        </a:rPr>
                        <a:t>Delivery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i="0" u="none" strike="noStrike" cap="none" baseline="0" dirty="0" smtClean="0">
                          <a:solidFill>
                            <a:schemeClr val="dk1"/>
                          </a:solidFill>
                          <a:latin typeface="+mn-lt"/>
                          <a:ea typeface="Arial"/>
                          <a:cs typeface="Arial"/>
                          <a:sym typeface="Arial"/>
                        </a:rPr>
                        <a:t>Online</a:t>
                      </a:r>
                    </a:p>
                    <a:p>
                      <a:pPr algn="ctr"/>
                      <a:r>
                        <a:rPr lang="en-US" sz="1600" b="1" i="0" u="none" strike="noStrike" cap="none" baseline="0" dirty="0" smtClean="0">
                          <a:solidFill>
                            <a:schemeClr val="dk1"/>
                          </a:solidFill>
                          <a:latin typeface="+mn-lt"/>
                          <a:ea typeface="Arial"/>
                          <a:cs typeface="Arial"/>
                          <a:sym typeface="Arial"/>
                        </a:rPr>
                        <a:t>Information + Home</a:t>
                      </a:r>
                    </a:p>
                    <a:p>
                      <a:pPr algn="ctr"/>
                      <a:r>
                        <a:rPr lang="en-US" sz="1600" b="1" i="0" u="none" strike="noStrike" cap="none" baseline="0" dirty="0" smtClean="0">
                          <a:solidFill>
                            <a:schemeClr val="dk1"/>
                          </a:solidFill>
                          <a:latin typeface="+mn-lt"/>
                          <a:ea typeface="Arial"/>
                          <a:cs typeface="Arial"/>
                          <a:sym typeface="Arial"/>
                        </a:rPr>
                        <a:t>Delivery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i="0" u="none" strike="noStrike" cap="none" baseline="0" dirty="0" smtClean="0">
                          <a:solidFill>
                            <a:schemeClr val="dk1"/>
                          </a:solidFill>
                          <a:latin typeface="+mn-lt"/>
                          <a:ea typeface="Arial"/>
                          <a:cs typeface="Arial"/>
                          <a:sym typeface="Arial"/>
                        </a:rPr>
                        <a:t>Online</a:t>
                      </a:r>
                    </a:p>
                    <a:p>
                      <a:pPr algn="ctr"/>
                      <a:r>
                        <a:rPr lang="en-US" sz="1600" b="1" i="0" u="none" strike="noStrike" cap="none" baseline="0" dirty="0" smtClean="0">
                          <a:solidFill>
                            <a:schemeClr val="dk1"/>
                          </a:solidFill>
                          <a:latin typeface="+mn-lt"/>
                          <a:ea typeface="Arial"/>
                          <a:cs typeface="Arial"/>
                          <a:sym typeface="Arial"/>
                        </a:rPr>
                        <a:t>Information + Pickup</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86241567"/>
                  </a:ext>
                </a:extLst>
              </a:tr>
              <a:tr h="370840">
                <a:tc>
                  <a:txBody>
                    <a:bodyPr/>
                    <a:lstStyle/>
                    <a:p>
                      <a:r>
                        <a:rPr lang="en-US" sz="1600" b="1" i="0" u="none" strike="noStrike" cap="none" baseline="0" dirty="0" smtClean="0">
                          <a:solidFill>
                            <a:schemeClr val="dk1"/>
                          </a:solidFill>
                          <a:latin typeface="+mn-lt"/>
                          <a:ea typeface="Arial"/>
                          <a:cs typeface="Arial"/>
                          <a:sym typeface="Arial"/>
                        </a:rPr>
                        <a:t>Inventory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 - 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 - 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0968522"/>
                  </a:ext>
                </a:extLst>
              </a:tr>
              <a:tr h="370840">
                <a:tc>
                  <a:txBody>
                    <a:bodyPr/>
                    <a:lstStyle/>
                    <a:p>
                      <a:r>
                        <a:rPr lang="en-US" sz="1600" b="1" i="0" u="none" strike="noStrike" cap="none" baseline="0" dirty="0" smtClean="0">
                          <a:solidFill>
                            <a:schemeClr val="dk1"/>
                          </a:solidFill>
                          <a:latin typeface="+mn-lt"/>
                          <a:ea typeface="Arial"/>
                          <a:cs typeface="Arial"/>
                          <a:sym typeface="Arial"/>
                        </a:rPr>
                        <a:t>Facilities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 - 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26368594"/>
                  </a:ext>
                </a:extLst>
              </a:tr>
              <a:tr h="370840">
                <a:tc>
                  <a:txBody>
                    <a:bodyPr/>
                    <a:lstStyle/>
                    <a:p>
                      <a:r>
                        <a:rPr lang="en-US" sz="1600" b="1" i="0" u="none" strike="noStrike" cap="none" baseline="0" dirty="0" smtClean="0">
                          <a:solidFill>
                            <a:schemeClr val="dk1"/>
                          </a:solidFill>
                          <a:latin typeface="+mn-lt"/>
                          <a:ea typeface="Arial"/>
                          <a:cs typeface="Arial"/>
                          <a:sym typeface="Arial"/>
                        </a:rPr>
                        <a:t>Transportation by retailer</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81080117"/>
                  </a:ext>
                </a:extLst>
              </a:tr>
              <a:tr h="370840">
                <a:tc>
                  <a:txBody>
                    <a:bodyPr/>
                    <a:lstStyle/>
                    <a:p>
                      <a:r>
                        <a:rPr lang="en-US" sz="1600" b="1" i="0" u="none" strike="noStrike" cap="none" baseline="0" dirty="0" smtClean="0">
                          <a:solidFill>
                            <a:schemeClr val="dk1"/>
                          </a:solidFill>
                          <a:latin typeface="+mn-lt"/>
                          <a:ea typeface="Arial"/>
                          <a:cs typeface="Arial"/>
                          <a:sym typeface="Arial"/>
                        </a:rPr>
                        <a:t>Transportation</a:t>
                      </a:r>
                    </a:p>
                    <a:p>
                      <a:r>
                        <a:rPr lang="en-US" sz="1600" b="1" i="0" u="none" strike="noStrike" cap="none" baseline="0" dirty="0" smtClean="0">
                          <a:solidFill>
                            <a:schemeClr val="dk1"/>
                          </a:solidFill>
                          <a:latin typeface="+mn-lt"/>
                          <a:ea typeface="Arial"/>
                          <a:cs typeface="Arial"/>
                          <a:sym typeface="Arial"/>
                        </a:rPr>
                        <a:t>by customer</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Medium</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7147282"/>
                  </a:ext>
                </a:extLst>
              </a:tr>
              <a:tr h="370840">
                <a:tc>
                  <a:txBody>
                    <a:bodyPr/>
                    <a:lstStyle/>
                    <a:p>
                      <a:r>
                        <a:rPr lang="en-US" sz="1600" b="1" i="0" u="none" strike="noStrike" cap="none" baseline="0" dirty="0" smtClean="0">
                          <a:solidFill>
                            <a:schemeClr val="dk1"/>
                          </a:solidFill>
                          <a:latin typeface="+mn-lt"/>
                          <a:ea typeface="Arial"/>
                          <a:cs typeface="Arial"/>
                          <a:sym typeface="Arial"/>
                        </a:rPr>
                        <a:t>Information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Low</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600" b="0" i="0" u="none" strike="noStrike" cap="none" baseline="0" dirty="0" smtClean="0">
                          <a:solidFill>
                            <a:schemeClr val="dk1"/>
                          </a:solidFill>
                          <a:latin typeface="+mn-lt"/>
                          <a:ea typeface="Arial"/>
                          <a:cs typeface="Arial"/>
                          <a:sym typeface="Arial"/>
                        </a:rPr>
                        <a:t>High</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03962708"/>
                  </a:ext>
                </a:extLst>
              </a:tr>
            </a:tbl>
          </a:graphicData>
        </a:graphic>
      </p:graphicFrame>
    </p:spTree>
    <p:extLst>
      <p:ext uri="{BB962C8B-B14F-4D97-AF65-F5344CB8AC3E}">
        <p14:creationId xmlns:p14="http://schemas.microsoft.com/office/powerpoint/2010/main" val="3728465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Factors Affecting Distribution Network Design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04723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Elements of customer service influenced by network structure: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Response time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Product variety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Product availability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Customer experience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Time to market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Order visibility</a:t>
            </a:r>
          </a:p>
          <a:p>
            <a:pPr marL="741553" lvl="1" indent="-284353" defTabSz="457200">
              <a:spcAft>
                <a:spcPct val="0"/>
              </a:spcAft>
              <a:buFont typeface="Arial" panose="020B0604020202020204" pitchFamily="34" charset="0"/>
            </a:pPr>
            <a:r>
              <a:rPr lang="en-US" sz="2400" kern="1200" dirty="0" err="1" smtClean="0">
                <a:solidFill>
                  <a:srgbClr val="000000"/>
                </a:solidFill>
                <a:latin typeface="Arial (Body)"/>
                <a:ea typeface="+mn-ea"/>
                <a:cs typeface="+mn-cs"/>
              </a:rPr>
              <a:t>Returnability</a:t>
            </a:r>
            <a:endParaRPr lang="en-US" sz="2400" kern="1200" dirty="0" smtClean="0">
              <a:solidFill>
                <a:srgbClr val="000000"/>
              </a:solidFill>
              <a:latin typeface="Arial (Body)"/>
              <a:ea typeface="+mn-ea"/>
              <a:cs typeface="+mn-cs"/>
            </a:endParaRPr>
          </a:p>
        </p:txBody>
      </p:sp>
    </p:spTree>
    <p:extLst>
      <p:ext uri="{BB962C8B-B14F-4D97-AF65-F5344CB8AC3E}">
        <p14:creationId xmlns:p14="http://schemas.microsoft.com/office/powerpoint/2010/main" val="271944250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842"/>
            <a:ext cx="7499445" cy="1231076"/>
          </a:xfrm>
        </p:spPr>
        <p:txBody>
          <a:bodyPr wrap="square" tIns="91425">
            <a:spAutoFit/>
          </a:bodyPr>
          <a:lstStyle/>
          <a:p>
            <a:r>
              <a:rPr lang="en-US" kern="1200" dirty="0">
                <a:latin typeface="Times New Roman" panose="02020603050405020304" pitchFamily="18" charset="0"/>
              </a:rPr>
              <a:t>Framework for Omni-Channel Retailing </a:t>
            </a:r>
            <a:r>
              <a:rPr lang="en-US" sz="2000" b="0" kern="1200" dirty="0" smtClean="0">
                <a:latin typeface="Times New Roman" panose="02020603050405020304" pitchFamily="18" charset="0"/>
              </a:rPr>
              <a:t>(1 </a:t>
            </a:r>
            <a:r>
              <a:rPr lang="en-US" sz="2000" b="0" kern="1200" dirty="0">
                <a:latin typeface="Times New Roman" panose="02020603050405020304" pitchFamily="18" charset="0"/>
              </a:rPr>
              <a:t>of 4)</a:t>
            </a:r>
            <a:endParaRPr lang="en-US" dirty="0">
              <a:latin typeface="Times New Roman" panose="02020603050405020304" pitchFamily="18" charset="0"/>
            </a:endParaRPr>
          </a:p>
        </p:txBody>
      </p:sp>
      <p:sp>
        <p:nvSpPr>
          <p:cNvPr id="3" name="Text Placeholder 2"/>
          <p:cNvSpPr>
            <a:spLocks noGrp="1"/>
          </p:cNvSpPr>
          <p:nvPr>
            <p:ph type="body" idx="1"/>
          </p:nvPr>
        </p:nvSpPr>
        <p:spPr>
          <a:xfrm>
            <a:off x="457200" y="1600200"/>
            <a:ext cx="8229600" cy="427806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Product characteristics and customer needs influence choice of channel</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Product dimensions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Demand uncertainty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Value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Information complexity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Customer dimensions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Willingness to pay</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ea typeface="+mn-ea"/>
                <a:cs typeface="+mn-cs"/>
              </a:rPr>
              <a:t>Price conscious/service </a:t>
            </a:r>
            <a:r>
              <a:rPr lang="en-US" sz="2400" kern="1200" dirty="0" smtClean="0">
                <a:solidFill>
                  <a:srgbClr val="000000"/>
                </a:solidFill>
                <a:latin typeface="Arial (Body)"/>
                <a:ea typeface="+mn-ea"/>
                <a:cs typeface="+mn-cs"/>
              </a:rPr>
              <a:t>conscious</a:t>
            </a:r>
          </a:p>
        </p:txBody>
      </p:sp>
    </p:spTree>
    <p:extLst>
      <p:ext uri="{BB962C8B-B14F-4D97-AF65-F5344CB8AC3E}">
        <p14:creationId xmlns:p14="http://schemas.microsoft.com/office/powerpoint/2010/main" val="287356337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635922"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rPr>
              <a:t>Framework for Omni-Channel Retailing </a:t>
            </a:r>
            <a:r>
              <a:rPr lang="en-US" sz="2000" b="0" kern="1200" dirty="0" smtClean="0">
                <a:latin typeface="Times New Roman" panose="02020603050405020304" pitchFamily="18" charset="0"/>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01555"/>
          </a:xfrm>
        </p:spPr>
        <p:txBody>
          <a:bodyPr/>
          <a:lstStyle/>
          <a:p>
            <a:pPr marL="0" indent="0">
              <a:buNone/>
            </a:pPr>
            <a:r>
              <a:rPr lang="en-US" sz="2000" b="1" dirty="0" smtClean="0">
                <a:latin typeface="+mn-lt"/>
              </a:rPr>
              <a:t>Table 4-10 </a:t>
            </a:r>
            <a:r>
              <a:rPr lang="en-US" sz="2000" dirty="0" smtClean="0">
                <a:latin typeface="+mn-lt"/>
              </a:rPr>
              <a:t>Product Demand Uncertainty and Omni-Channel Retailing</a:t>
            </a:r>
            <a:endParaRPr lang="en-US" sz="2000" dirty="0">
              <a:latin typeface="+mn-lt"/>
            </a:endParaRPr>
          </a:p>
        </p:txBody>
      </p:sp>
      <p:graphicFrame>
        <p:nvGraphicFramePr>
          <p:cNvPr id="5" name="Table 4"/>
          <p:cNvGraphicFramePr>
            <a:graphicFrameLocks noGrp="1"/>
          </p:cNvGraphicFramePr>
          <p:nvPr>
            <p:extLst>
              <p:ext uri="{D42A27DB-BD31-4B8C-83A1-F6EECF244321}">
                <p14:modId xmlns:p14="http://schemas.microsoft.com/office/powerpoint/2010/main" val="3381782110"/>
              </p:ext>
            </p:extLst>
          </p:nvPr>
        </p:nvGraphicFramePr>
        <p:xfrm>
          <a:off x="457200" y="2311404"/>
          <a:ext cx="8229600" cy="3414806"/>
        </p:xfrm>
        <a:graphic>
          <a:graphicData uri="http://schemas.openxmlformats.org/drawingml/2006/table">
            <a:tbl>
              <a:tblPr firstRow="1" bandRow="1">
                <a:tableStyleId>{40F9630F-82C1-40B7-BC3A-925EFCFF5E92}</a:tableStyleId>
              </a:tblPr>
              <a:tblGrid>
                <a:gridCol w="2479149">
                  <a:extLst>
                    <a:ext uri="{9D8B030D-6E8A-4147-A177-3AD203B41FA5}">
                      <a16:colId xmlns:a16="http://schemas.microsoft.com/office/drawing/2014/main" val="1165166400"/>
                    </a:ext>
                  </a:extLst>
                </a:gridCol>
                <a:gridCol w="2493818">
                  <a:extLst>
                    <a:ext uri="{9D8B030D-6E8A-4147-A177-3AD203B41FA5}">
                      <a16:colId xmlns:a16="http://schemas.microsoft.com/office/drawing/2014/main" val="1926452657"/>
                    </a:ext>
                  </a:extLst>
                </a:gridCol>
                <a:gridCol w="3256633">
                  <a:extLst>
                    <a:ext uri="{9D8B030D-6E8A-4147-A177-3AD203B41FA5}">
                      <a16:colId xmlns:a16="http://schemas.microsoft.com/office/drawing/2014/main" val="939127976"/>
                    </a:ext>
                  </a:extLst>
                </a:gridCol>
              </a:tblGrid>
              <a:tr h="422210">
                <a:tc>
                  <a:txBody>
                    <a:bodyPr/>
                    <a:lstStyle/>
                    <a:p>
                      <a:r>
                        <a:rPr lang="en-US" sz="1600" dirty="0" smtClean="0">
                          <a:solidFill>
                            <a:schemeClr val="bg1"/>
                          </a:solidFill>
                          <a:latin typeface="+mn-lt"/>
                        </a:rPr>
                        <a:t>Blank</a:t>
                      </a:r>
                      <a:endParaRPr lang="en-US" sz="16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Predictable Demand 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Unpredictable Demand 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80001026"/>
                  </a:ext>
                </a:extLst>
              </a:tr>
              <a:tr h="589937">
                <a:tc>
                  <a:txBody>
                    <a:bodyPr/>
                    <a:lstStyle/>
                    <a:p>
                      <a:r>
                        <a:rPr lang="en-US" sz="1600" b="1" i="0" u="none" strike="noStrike" cap="none" baseline="0" dirty="0" smtClean="0">
                          <a:solidFill>
                            <a:schemeClr val="dk1"/>
                          </a:solidFill>
                          <a:latin typeface="+mn-lt"/>
                          <a:ea typeface="Arial"/>
                          <a:cs typeface="Arial"/>
                          <a:sym typeface="Arial"/>
                        </a:rPr>
                        <a:t>Traditional Retail</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 for high</a:t>
                      </a:r>
                    </a:p>
                    <a:p>
                      <a:r>
                        <a:rPr lang="en-US" sz="1600" b="0" i="0" u="none" strike="noStrike" cap="none" baseline="0" dirty="0" smtClean="0">
                          <a:solidFill>
                            <a:schemeClr val="dk1"/>
                          </a:solidFill>
                          <a:latin typeface="+mn-lt"/>
                          <a:ea typeface="Arial"/>
                          <a:cs typeface="Arial"/>
                          <a:sym typeface="Arial"/>
                        </a:rPr>
                        <a:t>information complexity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23237913"/>
                  </a:ext>
                </a:extLst>
              </a:tr>
              <a:tr h="832852">
                <a:tc>
                  <a:txBody>
                    <a:bodyPr/>
                    <a:lstStyle/>
                    <a:p>
                      <a:r>
                        <a:rPr lang="en-US" sz="1600" b="1" i="0" u="none" strike="noStrike" cap="none" baseline="0" dirty="0" smtClean="0">
                          <a:solidFill>
                            <a:schemeClr val="dk1"/>
                          </a:solidFill>
                          <a:latin typeface="+mn-lt"/>
                          <a:ea typeface="Arial"/>
                          <a:cs typeface="Arial"/>
                          <a:sym typeface="Arial"/>
                        </a:rPr>
                        <a:t>Showrooms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Not suitable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and variety</a:t>
                      </a:r>
                    </a:p>
                    <a:p>
                      <a:r>
                        <a:rPr lang="en-US" sz="1600" b="0" i="0" u="none" strike="noStrike" cap="none" baseline="0" dirty="0" smtClean="0">
                          <a:solidFill>
                            <a:schemeClr val="dk1"/>
                          </a:solidFill>
                          <a:latin typeface="+mn-lt"/>
                          <a:ea typeface="Arial"/>
                          <a:cs typeface="Arial"/>
                          <a:sym typeface="Arial"/>
                        </a:rPr>
                        <a:t>for high information complexity</a:t>
                      </a:r>
                    </a:p>
                    <a:p>
                      <a:r>
                        <a:rPr lang="en-US" sz="1600" b="0" i="0" u="none" strike="noStrike" cap="none" baseline="0" dirty="0" smtClean="0">
                          <a:solidFill>
                            <a:schemeClr val="dk1"/>
                          </a:solidFill>
                          <a:latin typeface="+mn-lt"/>
                          <a:ea typeface="Arial"/>
                          <a:cs typeface="Arial"/>
                          <a:sym typeface="Arial"/>
                        </a:rPr>
                        <a:t>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93930579"/>
                  </a:ext>
                </a:extLst>
              </a:tr>
              <a:tr h="589937">
                <a:tc>
                  <a:txBody>
                    <a:bodyPr/>
                    <a:lstStyle/>
                    <a:p>
                      <a:r>
                        <a:rPr lang="en-US" sz="1600" b="1" i="0" u="none" strike="noStrike" cap="none" baseline="0" dirty="0" smtClean="0">
                          <a:solidFill>
                            <a:schemeClr val="dk1"/>
                          </a:solidFill>
                          <a:latin typeface="+mn-lt"/>
                          <a:ea typeface="Arial"/>
                          <a:cs typeface="Arial"/>
                          <a:sym typeface="Arial"/>
                        </a:rPr>
                        <a:t>Online Information +</a:t>
                      </a:r>
                      <a:r>
                        <a:rPr lang="en-US" sz="1600" b="0" i="0" u="none" strike="noStrike" cap="none" baseline="0" dirty="0" smtClean="0">
                          <a:solidFill>
                            <a:schemeClr val="dk1"/>
                          </a:solidFill>
                          <a:latin typeface="+mn-lt"/>
                          <a:ea typeface="Arial"/>
                          <a:cs typeface="Arial"/>
                          <a:sym typeface="Arial"/>
                        </a:rPr>
                        <a:t> </a:t>
                      </a:r>
                      <a:r>
                        <a:rPr lang="en-US" sz="1600" b="1" i="0" u="none" strike="noStrike" cap="none" baseline="0" dirty="0" smtClean="0">
                          <a:solidFill>
                            <a:schemeClr val="dk1"/>
                          </a:solidFill>
                          <a:latin typeface="+mn-lt"/>
                          <a:ea typeface="Arial"/>
                          <a:cs typeface="Arial"/>
                          <a:sym typeface="Arial"/>
                        </a:rPr>
                        <a:t>Home Delivery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and variety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73578556"/>
                  </a:ext>
                </a:extLst>
              </a:tr>
              <a:tr h="589937">
                <a:tc>
                  <a:txBody>
                    <a:bodyPr/>
                    <a:lstStyle/>
                    <a:p>
                      <a:r>
                        <a:rPr lang="en-US" sz="1600" b="1" i="0" u="none" strike="noStrike" cap="none" baseline="0" dirty="0" smtClean="0">
                          <a:solidFill>
                            <a:schemeClr val="dk1"/>
                          </a:solidFill>
                          <a:latin typeface="+mn-lt"/>
                          <a:ea typeface="Arial"/>
                          <a:cs typeface="Arial"/>
                          <a:sym typeface="Arial"/>
                        </a:rPr>
                        <a:t>Online Information +</a:t>
                      </a:r>
                      <a:r>
                        <a:rPr lang="en-US" sz="1600" b="0" i="0" u="none" strike="noStrike" cap="none" baseline="0" dirty="0" smtClean="0">
                          <a:solidFill>
                            <a:schemeClr val="dk1"/>
                          </a:solidFill>
                          <a:latin typeface="+mn-lt"/>
                          <a:ea typeface="Arial"/>
                          <a:cs typeface="Arial"/>
                          <a:sym typeface="Arial"/>
                        </a:rPr>
                        <a:t> </a:t>
                      </a:r>
                      <a:r>
                        <a:rPr lang="en-US" sz="1600" b="1" i="0" u="none" strike="noStrike" cap="none" baseline="0" dirty="0" smtClean="0">
                          <a:solidFill>
                            <a:schemeClr val="dk1"/>
                          </a:solidFill>
                          <a:latin typeface="+mn-lt"/>
                          <a:ea typeface="Arial"/>
                          <a:cs typeface="Arial"/>
                          <a:sym typeface="Arial"/>
                        </a:rPr>
                        <a:t>Pickup</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ability to provide service at a lower price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More competitive on price than</a:t>
                      </a:r>
                    </a:p>
                    <a:p>
                      <a:r>
                        <a:rPr lang="en-US" sz="1600" b="0" i="0" u="none" strike="noStrike" cap="none" baseline="0" dirty="0" smtClean="0">
                          <a:solidFill>
                            <a:schemeClr val="dk1"/>
                          </a:solidFill>
                          <a:latin typeface="+mn-lt"/>
                          <a:ea typeface="Arial"/>
                          <a:cs typeface="Arial"/>
                          <a:sym typeface="Arial"/>
                        </a:rPr>
                        <a:t>home delivery option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33366963"/>
                  </a:ext>
                </a:extLst>
              </a:tr>
            </a:tbl>
          </a:graphicData>
        </a:graphic>
      </p:graphicFrame>
    </p:spTree>
    <p:extLst>
      <p:ext uri="{BB962C8B-B14F-4D97-AF65-F5344CB8AC3E}">
        <p14:creationId xmlns:p14="http://schemas.microsoft.com/office/powerpoint/2010/main" val="369326314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594979" cy="1231076"/>
          </a:xfrm>
        </p:spPr>
        <p:txBody>
          <a:bodyPr wrap="square" tIns="91425">
            <a:spAutoFit/>
          </a:bodyPr>
          <a:lstStyle/>
          <a:p>
            <a:pPr lvl="0" defTabSz="457200">
              <a:spcBef>
                <a:spcPct val="0"/>
              </a:spcBef>
              <a:buClrTx/>
            </a:pPr>
            <a:r>
              <a:rPr lang="en-US" kern="1200" dirty="0">
                <a:latin typeface="Times New Roman" panose="02020603050405020304" pitchFamily="18" charset="0"/>
              </a:rPr>
              <a:t>Framework for Omni-Channel Retailing </a:t>
            </a:r>
            <a:r>
              <a:rPr lang="en-US" sz="2000" b="0" kern="1200" dirty="0" smtClean="0">
                <a:latin typeface="Times New Roman" panose="02020603050405020304" pitchFamily="18" charset="0"/>
              </a:rPr>
              <a:t>(3 </a:t>
            </a:r>
            <a:r>
              <a:rPr lang="en-US" sz="2000" b="0" kern="1200" dirty="0">
                <a:latin typeface="Times New Roman" panose="02020603050405020304" pitchFamily="18" charset="0"/>
              </a:rPr>
              <a:t>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28851"/>
          </a:xfrm>
        </p:spPr>
        <p:txBody>
          <a:bodyPr/>
          <a:lstStyle/>
          <a:p>
            <a:pPr marL="0" indent="0">
              <a:buNone/>
            </a:pPr>
            <a:r>
              <a:rPr lang="en-US" sz="2000" b="1" dirty="0" smtClean="0">
                <a:latin typeface="+mn-lt"/>
              </a:rPr>
              <a:t>Table 4-11 </a:t>
            </a:r>
            <a:r>
              <a:rPr lang="en-US" sz="2000" dirty="0">
                <a:latin typeface="+mn-lt"/>
              </a:rPr>
              <a:t>Product Value and Omni-Channel Retailing</a:t>
            </a:r>
          </a:p>
        </p:txBody>
      </p:sp>
      <p:graphicFrame>
        <p:nvGraphicFramePr>
          <p:cNvPr id="5" name="Table 4"/>
          <p:cNvGraphicFramePr>
            <a:graphicFrameLocks noGrp="1"/>
          </p:cNvGraphicFramePr>
          <p:nvPr>
            <p:extLst>
              <p:ext uri="{D42A27DB-BD31-4B8C-83A1-F6EECF244321}">
                <p14:modId xmlns:p14="http://schemas.microsoft.com/office/powerpoint/2010/main" val="514037042"/>
              </p:ext>
            </p:extLst>
          </p:nvPr>
        </p:nvGraphicFramePr>
        <p:xfrm>
          <a:off x="457201" y="2311404"/>
          <a:ext cx="8229599" cy="3724867"/>
        </p:xfrm>
        <a:graphic>
          <a:graphicData uri="http://schemas.openxmlformats.org/drawingml/2006/table">
            <a:tbl>
              <a:tblPr firstRow="1" bandRow="1">
                <a:tableStyleId>{40F9630F-82C1-40B7-BC3A-925EFCFF5E92}</a:tableStyleId>
              </a:tblPr>
              <a:tblGrid>
                <a:gridCol w="2156419">
                  <a:extLst>
                    <a:ext uri="{9D8B030D-6E8A-4147-A177-3AD203B41FA5}">
                      <a16:colId xmlns:a16="http://schemas.microsoft.com/office/drawing/2014/main" val="1165166400"/>
                    </a:ext>
                  </a:extLst>
                </a:gridCol>
                <a:gridCol w="2655183">
                  <a:extLst>
                    <a:ext uri="{9D8B030D-6E8A-4147-A177-3AD203B41FA5}">
                      <a16:colId xmlns:a16="http://schemas.microsoft.com/office/drawing/2014/main" val="1926452657"/>
                    </a:ext>
                  </a:extLst>
                </a:gridCol>
                <a:gridCol w="3417997">
                  <a:extLst>
                    <a:ext uri="{9D8B030D-6E8A-4147-A177-3AD203B41FA5}">
                      <a16:colId xmlns:a16="http://schemas.microsoft.com/office/drawing/2014/main" val="939127976"/>
                    </a:ext>
                  </a:extLst>
                </a:gridCol>
              </a:tblGrid>
              <a:tr h="422210">
                <a:tc>
                  <a:txBody>
                    <a:bodyPr/>
                    <a:lstStyle/>
                    <a:p>
                      <a:r>
                        <a:rPr lang="en-US" sz="1600" dirty="0" smtClean="0">
                          <a:solidFill>
                            <a:schemeClr val="bg1"/>
                          </a:solidFill>
                          <a:latin typeface="+mn-lt"/>
                        </a:rPr>
                        <a:t>Blank</a:t>
                      </a:r>
                      <a:endParaRPr lang="en-US" sz="16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Low Value 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High Value 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80001026"/>
                  </a:ext>
                </a:extLst>
              </a:tr>
              <a:tr h="589937">
                <a:tc>
                  <a:txBody>
                    <a:bodyPr/>
                    <a:lstStyle/>
                    <a:p>
                      <a:r>
                        <a:rPr lang="en-US" sz="1600" b="1" i="0" u="none" strike="noStrike" cap="none" baseline="0" dirty="0" smtClean="0">
                          <a:solidFill>
                            <a:schemeClr val="dk1"/>
                          </a:solidFill>
                          <a:latin typeface="+mn-lt"/>
                          <a:ea typeface="Arial"/>
                          <a:cs typeface="Arial"/>
                          <a:sym typeface="Arial"/>
                        </a:rPr>
                        <a:t>Traditional Retail</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 predictable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 for products with uncertain demand and high information complexity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23237913"/>
                  </a:ext>
                </a:extLst>
              </a:tr>
              <a:tr h="832852">
                <a:tc>
                  <a:txBody>
                    <a:bodyPr/>
                    <a:lstStyle/>
                    <a:p>
                      <a:r>
                        <a:rPr lang="en-US" sz="1600" b="1" i="0" u="none" strike="noStrike" cap="none" baseline="0" dirty="0" smtClean="0">
                          <a:solidFill>
                            <a:schemeClr val="dk1"/>
                          </a:solidFill>
                          <a:latin typeface="+mn-lt"/>
                          <a:ea typeface="Arial"/>
                          <a:cs typeface="Arial"/>
                          <a:sym typeface="Arial"/>
                        </a:rPr>
                        <a:t>Showrooms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high variety at reasonable price for high information complexity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a:t>
                      </a:r>
                    </a:p>
                    <a:p>
                      <a:r>
                        <a:rPr lang="en-US" sz="1600" b="0" i="0" u="none" strike="noStrike" cap="none" baseline="0" dirty="0" smtClean="0">
                          <a:solidFill>
                            <a:schemeClr val="dk1"/>
                          </a:solidFill>
                          <a:latin typeface="+mn-lt"/>
                          <a:ea typeface="Arial"/>
                          <a:cs typeface="Arial"/>
                          <a:sym typeface="Arial"/>
                        </a:rPr>
                        <a:t>customizable, high information</a:t>
                      </a:r>
                    </a:p>
                    <a:p>
                      <a:r>
                        <a:rPr lang="en-US" sz="1600" b="0" i="0" u="none" strike="noStrike" cap="none" baseline="0" dirty="0" smtClean="0">
                          <a:solidFill>
                            <a:schemeClr val="dk1"/>
                          </a:solidFill>
                          <a:latin typeface="+mn-lt"/>
                          <a:ea typeface="Arial"/>
                          <a:cs typeface="Arial"/>
                          <a:sym typeface="Arial"/>
                        </a:rPr>
                        <a:t>complexity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93930579"/>
                  </a:ext>
                </a:extLst>
              </a:tr>
              <a:tr h="589937">
                <a:tc>
                  <a:txBody>
                    <a:bodyPr/>
                    <a:lstStyle/>
                    <a:p>
                      <a:r>
                        <a:rPr lang="en-US" sz="1600" b="1" i="0" u="none" strike="noStrike" cap="none" baseline="0" dirty="0" smtClean="0">
                          <a:solidFill>
                            <a:schemeClr val="dk1"/>
                          </a:solidFill>
                          <a:latin typeface="+mn-lt"/>
                          <a:ea typeface="Arial"/>
                          <a:cs typeface="Arial"/>
                          <a:sym typeface="Arial"/>
                        </a:rPr>
                        <a:t>Online Information +</a:t>
                      </a:r>
                      <a:r>
                        <a:rPr lang="en-US" sz="1600" b="0" i="0" u="none" strike="noStrike" cap="none" baseline="0" dirty="0" smtClean="0">
                          <a:solidFill>
                            <a:schemeClr val="dk1"/>
                          </a:solidFill>
                          <a:latin typeface="+mn-lt"/>
                          <a:ea typeface="Arial"/>
                          <a:cs typeface="Arial"/>
                          <a:sym typeface="Arial"/>
                        </a:rPr>
                        <a:t> </a:t>
                      </a:r>
                      <a:r>
                        <a:rPr lang="en-US" sz="1600" b="1" i="0" u="none" strike="noStrike" cap="none" baseline="0" dirty="0" smtClean="0">
                          <a:solidFill>
                            <a:schemeClr val="dk1"/>
                          </a:solidFill>
                          <a:latin typeface="+mn-lt"/>
                          <a:ea typeface="Arial"/>
                          <a:cs typeface="Arial"/>
                          <a:sym typeface="Arial"/>
                        </a:rPr>
                        <a:t>Home Delivery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and variety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73578556"/>
                  </a:ext>
                </a:extLst>
              </a:tr>
              <a:tr h="589937">
                <a:tc>
                  <a:txBody>
                    <a:bodyPr/>
                    <a:lstStyle/>
                    <a:p>
                      <a:r>
                        <a:rPr lang="en-US" sz="1600" b="1" i="0" u="none" strike="noStrike" cap="none" baseline="0" dirty="0" smtClean="0">
                          <a:solidFill>
                            <a:schemeClr val="dk1"/>
                          </a:solidFill>
                          <a:latin typeface="+mn-lt"/>
                          <a:ea typeface="Arial"/>
                          <a:cs typeface="Arial"/>
                          <a:sym typeface="Arial"/>
                        </a:rPr>
                        <a:t>Online Information + Pickup</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ability to provide service at a</a:t>
                      </a:r>
                    </a:p>
                    <a:p>
                      <a:r>
                        <a:rPr lang="en-US" sz="1600" b="0" i="0" u="none" strike="noStrike" cap="none" baseline="0" dirty="0" smtClean="0">
                          <a:solidFill>
                            <a:schemeClr val="dk1"/>
                          </a:solidFill>
                          <a:latin typeface="+mn-lt"/>
                          <a:ea typeface="Arial"/>
                          <a:cs typeface="Arial"/>
                          <a:sym typeface="Arial"/>
                        </a:rPr>
                        <a:t>lower price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More competitive on price than</a:t>
                      </a:r>
                    </a:p>
                    <a:p>
                      <a:r>
                        <a:rPr lang="en-US" sz="1600" b="0" i="0" u="none" strike="noStrike" cap="none" baseline="0" dirty="0" smtClean="0">
                          <a:solidFill>
                            <a:schemeClr val="dk1"/>
                          </a:solidFill>
                          <a:latin typeface="+mn-lt"/>
                          <a:ea typeface="Arial"/>
                          <a:cs typeface="Arial"/>
                          <a:sym typeface="Arial"/>
                        </a:rPr>
                        <a:t>home delivery option</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33366963"/>
                  </a:ext>
                </a:extLst>
              </a:tr>
            </a:tbl>
          </a:graphicData>
        </a:graphic>
      </p:graphicFrame>
    </p:spTree>
    <p:extLst>
      <p:ext uri="{BB962C8B-B14F-4D97-AF65-F5344CB8AC3E}">
        <p14:creationId xmlns:p14="http://schemas.microsoft.com/office/powerpoint/2010/main" val="52928918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581331" cy="1231076"/>
          </a:xfrm>
        </p:spPr>
        <p:txBody>
          <a:bodyPr wrap="square" tIns="91425">
            <a:spAutoFit/>
          </a:bodyPr>
          <a:lstStyle/>
          <a:p>
            <a:pPr lvl="0" defTabSz="457200">
              <a:spcBef>
                <a:spcPct val="0"/>
              </a:spcBef>
              <a:buClrTx/>
            </a:pPr>
            <a:r>
              <a:rPr lang="en-US" kern="1200" dirty="0">
                <a:latin typeface="Times New Roman" panose="02020603050405020304" pitchFamily="18" charset="0"/>
              </a:rPr>
              <a:t>Framework for Omni-Channel Retailing </a:t>
            </a:r>
            <a:r>
              <a:rPr lang="en-US" sz="2000" b="0" kern="1200" dirty="0" smtClean="0">
                <a:latin typeface="Times New Roman" panose="02020603050405020304" pitchFamily="18" charset="0"/>
              </a:rPr>
              <a:t>(4 </a:t>
            </a:r>
            <a:r>
              <a:rPr lang="en-US" sz="2000" b="0" kern="1200" dirty="0">
                <a:latin typeface="Times New Roman" panose="02020603050405020304" pitchFamily="18" charset="0"/>
              </a:rPr>
              <a:t>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760863"/>
          </a:xfrm>
        </p:spPr>
        <p:txBody>
          <a:bodyPr/>
          <a:lstStyle/>
          <a:p>
            <a:pPr marL="0" indent="0">
              <a:buNone/>
            </a:pPr>
            <a:r>
              <a:rPr lang="en-US" sz="2000" b="1" dirty="0" smtClean="0">
                <a:latin typeface="+mn-lt"/>
              </a:rPr>
              <a:t>Table 4-12 </a:t>
            </a:r>
            <a:r>
              <a:rPr lang="en-US" sz="2000" dirty="0">
                <a:latin typeface="+mn-lt"/>
              </a:rPr>
              <a:t>Product Information Complexity and Omni-Channel Retailing</a:t>
            </a:r>
          </a:p>
        </p:txBody>
      </p:sp>
      <p:graphicFrame>
        <p:nvGraphicFramePr>
          <p:cNvPr id="5" name="Table 4"/>
          <p:cNvGraphicFramePr>
            <a:graphicFrameLocks noGrp="1"/>
          </p:cNvGraphicFramePr>
          <p:nvPr>
            <p:extLst>
              <p:ext uri="{D42A27DB-BD31-4B8C-83A1-F6EECF244321}">
                <p14:modId xmlns:p14="http://schemas.microsoft.com/office/powerpoint/2010/main" val="309528733"/>
              </p:ext>
            </p:extLst>
          </p:nvPr>
        </p:nvGraphicFramePr>
        <p:xfrm>
          <a:off x="457200" y="2612823"/>
          <a:ext cx="8229599" cy="3627120"/>
        </p:xfrm>
        <a:graphic>
          <a:graphicData uri="http://schemas.openxmlformats.org/drawingml/2006/table">
            <a:tbl>
              <a:tblPr firstRow="1" bandRow="1">
                <a:tableStyleId>{40F9630F-82C1-40B7-BC3A-925EFCFF5E92}</a:tableStyleId>
              </a:tblPr>
              <a:tblGrid>
                <a:gridCol w="1777824">
                  <a:extLst>
                    <a:ext uri="{9D8B030D-6E8A-4147-A177-3AD203B41FA5}">
                      <a16:colId xmlns:a16="http://schemas.microsoft.com/office/drawing/2014/main" val="1165166400"/>
                    </a:ext>
                  </a:extLst>
                </a:gridCol>
                <a:gridCol w="3053841">
                  <a:extLst>
                    <a:ext uri="{9D8B030D-6E8A-4147-A177-3AD203B41FA5}">
                      <a16:colId xmlns:a16="http://schemas.microsoft.com/office/drawing/2014/main" val="1926452657"/>
                    </a:ext>
                  </a:extLst>
                </a:gridCol>
                <a:gridCol w="3397934">
                  <a:extLst>
                    <a:ext uri="{9D8B030D-6E8A-4147-A177-3AD203B41FA5}">
                      <a16:colId xmlns:a16="http://schemas.microsoft.com/office/drawing/2014/main" val="939127976"/>
                    </a:ext>
                  </a:extLst>
                </a:gridCol>
              </a:tblGrid>
              <a:tr h="249496">
                <a:tc>
                  <a:txBody>
                    <a:bodyPr/>
                    <a:lstStyle/>
                    <a:p>
                      <a:r>
                        <a:rPr lang="en-US" sz="1600" dirty="0" smtClean="0">
                          <a:solidFill>
                            <a:schemeClr val="bg1"/>
                          </a:solidFill>
                          <a:latin typeface="+mn-lt"/>
                        </a:rPr>
                        <a:t>Blank</a:t>
                      </a:r>
                      <a:endParaRPr lang="en-US" sz="1600" dirty="0">
                        <a:solidFill>
                          <a:schemeClr val="bg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Low Information Complexity 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1" i="0" u="none" strike="noStrike" cap="none" baseline="0" dirty="0" smtClean="0">
                          <a:solidFill>
                            <a:schemeClr val="dk1"/>
                          </a:solidFill>
                          <a:latin typeface="+mn-lt"/>
                          <a:ea typeface="Arial"/>
                          <a:cs typeface="Arial"/>
                          <a:sym typeface="Arial"/>
                        </a:rPr>
                        <a:t>High Information Complexity</a:t>
                      </a:r>
                    </a:p>
                    <a:p>
                      <a:r>
                        <a:rPr lang="en-US" sz="1600" b="1" i="0" u="none" strike="noStrike" cap="none" baseline="0" dirty="0" smtClean="0">
                          <a:solidFill>
                            <a:schemeClr val="dk1"/>
                          </a:solidFill>
                          <a:latin typeface="+mn-lt"/>
                          <a:ea typeface="Arial"/>
                          <a:cs typeface="Arial"/>
                          <a:sym typeface="Arial"/>
                        </a:rPr>
                        <a:t>Product</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0001026"/>
                  </a:ext>
                </a:extLst>
              </a:tr>
              <a:tr h="254156">
                <a:tc>
                  <a:txBody>
                    <a:bodyPr/>
                    <a:lstStyle/>
                    <a:p>
                      <a:r>
                        <a:rPr lang="en-US" sz="1600" b="1" i="0" u="none" strike="noStrike" cap="none" baseline="0" dirty="0" smtClean="0">
                          <a:solidFill>
                            <a:schemeClr val="dk1"/>
                          </a:solidFill>
                          <a:latin typeface="+mn-lt"/>
                          <a:ea typeface="Arial"/>
                          <a:cs typeface="Arial"/>
                          <a:sym typeface="Arial"/>
                        </a:rPr>
                        <a:t>Traditional Retail</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 predictable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 for uncertain</a:t>
                      </a:r>
                    </a:p>
                    <a:p>
                      <a:r>
                        <a:rPr lang="en-US" sz="1600" b="0" i="0" u="none" strike="noStrike" cap="none" baseline="0" dirty="0" smtClean="0">
                          <a:solidFill>
                            <a:schemeClr val="dk1"/>
                          </a:solidFill>
                          <a:latin typeface="+mn-lt"/>
                          <a:ea typeface="Arial"/>
                          <a:cs typeface="Arial"/>
                          <a:sym typeface="Arial"/>
                        </a:rPr>
                        <a:t>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23237913"/>
                  </a:ext>
                </a:extLst>
              </a:tr>
              <a:tr h="249496">
                <a:tc>
                  <a:txBody>
                    <a:bodyPr/>
                    <a:lstStyle/>
                    <a:p>
                      <a:r>
                        <a:rPr lang="en-US" sz="1600" b="1" i="0" u="none" strike="noStrike" cap="none" baseline="0" dirty="0" smtClean="0">
                          <a:solidFill>
                            <a:schemeClr val="dk1"/>
                          </a:solidFill>
                          <a:latin typeface="+mn-lt"/>
                          <a:ea typeface="Arial"/>
                          <a:cs typeface="Arial"/>
                          <a:sym typeface="Arial"/>
                        </a:rPr>
                        <a:t>Showrooms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Not suitable</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 uncertain</a:t>
                      </a:r>
                    </a:p>
                    <a:p>
                      <a:r>
                        <a:rPr lang="en-US" sz="1600" b="0" i="0" u="none" strike="noStrike" cap="none" baseline="0" dirty="0" smtClean="0">
                          <a:solidFill>
                            <a:schemeClr val="dk1"/>
                          </a:solidFill>
                          <a:latin typeface="+mn-lt"/>
                          <a:ea typeface="Arial"/>
                          <a:cs typeface="Arial"/>
                          <a:sym typeface="Arial"/>
                        </a:rPr>
                        <a:t>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93930579"/>
                  </a:ext>
                </a:extLst>
              </a:tr>
              <a:tr h="354547">
                <a:tc>
                  <a:txBody>
                    <a:bodyPr/>
                    <a:lstStyle/>
                    <a:p>
                      <a:r>
                        <a:rPr lang="en-US" sz="1600" b="1" i="0" u="none" strike="noStrike" cap="none" baseline="0" dirty="0" smtClean="0">
                          <a:solidFill>
                            <a:schemeClr val="dk1"/>
                          </a:solidFill>
                          <a:latin typeface="+mn-lt"/>
                          <a:ea typeface="Arial"/>
                          <a:cs typeface="Arial"/>
                          <a:sym typeface="Arial"/>
                        </a:rPr>
                        <a:t>Online Information +</a:t>
                      </a:r>
                      <a:r>
                        <a:rPr lang="en-US" sz="1600" b="0" i="0" u="none" strike="noStrike" cap="none" baseline="0" dirty="0" smtClean="0">
                          <a:solidFill>
                            <a:schemeClr val="dk1"/>
                          </a:solidFill>
                          <a:latin typeface="+mn-lt"/>
                          <a:ea typeface="Arial"/>
                          <a:cs typeface="Arial"/>
                          <a:sym typeface="Arial"/>
                        </a:rPr>
                        <a:t> </a:t>
                      </a:r>
                      <a:r>
                        <a:rPr lang="en-US" sz="1600" b="1" i="0" u="none" strike="noStrike" cap="none" baseline="0" dirty="0" smtClean="0">
                          <a:solidFill>
                            <a:schemeClr val="dk1"/>
                          </a:solidFill>
                          <a:latin typeface="+mn-lt"/>
                          <a:ea typeface="Arial"/>
                          <a:cs typeface="Arial"/>
                          <a:sym typeface="Arial"/>
                        </a:rPr>
                        <a:t>Home Delivery</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 uncertain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service in terms</a:t>
                      </a:r>
                    </a:p>
                    <a:p>
                      <a:r>
                        <a:rPr lang="en-US" sz="1600" b="0" i="0" u="none" strike="noStrike" cap="none" baseline="0" dirty="0" smtClean="0">
                          <a:solidFill>
                            <a:schemeClr val="dk1"/>
                          </a:solidFill>
                          <a:latin typeface="+mn-lt"/>
                          <a:ea typeface="Arial"/>
                          <a:cs typeface="Arial"/>
                          <a:sym typeface="Arial"/>
                        </a:rPr>
                        <a:t>of variety and availability for</a:t>
                      </a:r>
                    </a:p>
                    <a:p>
                      <a:r>
                        <a:rPr lang="en-US" sz="1600" b="0" i="0" u="none" strike="noStrike" cap="none" baseline="0" dirty="0" smtClean="0">
                          <a:solidFill>
                            <a:schemeClr val="dk1"/>
                          </a:solidFill>
                          <a:latin typeface="+mn-lt"/>
                          <a:ea typeface="Arial"/>
                          <a:cs typeface="Arial"/>
                          <a:sym typeface="Arial"/>
                        </a:rPr>
                        <a:t>uncertain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73578556"/>
                  </a:ext>
                </a:extLst>
              </a:tr>
              <a:tr h="459598">
                <a:tc>
                  <a:txBody>
                    <a:bodyPr/>
                    <a:lstStyle/>
                    <a:p>
                      <a:r>
                        <a:rPr lang="en-US" sz="1600" b="1" i="0" u="none" strike="noStrike" cap="none" baseline="0" dirty="0" smtClean="0">
                          <a:solidFill>
                            <a:schemeClr val="dk1"/>
                          </a:solidFill>
                          <a:latin typeface="+mn-lt"/>
                          <a:ea typeface="Arial"/>
                          <a:cs typeface="Arial"/>
                          <a:sym typeface="Arial"/>
                        </a:rPr>
                        <a:t>Online Information + Pickup</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Compete on price for uncertain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i="0" u="none" strike="noStrike" cap="none" baseline="0" dirty="0" smtClean="0">
                          <a:solidFill>
                            <a:schemeClr val="dk1"/>
                          </a:solidFill>
                          <a:latin typeface="+mn-lt"/>
                          <a:ea typeface="Arial"/>
                          <a:cs typeface="Arial"/>
                          <a:sym typeface="Arial"/>
                        </a:rPr>
                        <a:t>A slightly cheaper option to</a:t>
                      </a:r>
                    </a:p>
                    <a:p>
                      <a:r>
                        <a:rPr lang="en-US" sz="1600" b="0" i="0" u="none" strike="noStrike" cap="none" baseline="0" dirty="0" smtClean="0">
                          <a:solidFill>
                            <a:schemeClr val="dk1"/>
                          </a:solidFill>
                          <a:latin typeface="+mn-lt"/>
                          <a:ea typeface="Arial"/>
                          <a:cs typeface="Arial"/>
                          <a:sym typeface="Arial"/>
                        </a:rPr>
                        <a:t>compete on service in terms</a:t>
                      </a:r>
                    </a:p>
                    <a:p>
                      <a:r>
                        <a:rPr lang="en-US" sz="1600" b="0" i="0" u="none" strike="noStrike" cap="none" baseline="0" dirty="0" smtClean="0">
                          <a:solidFill>
                            <a:schemeClr val="dk1"/>
                          </a:solidFill>
                          <a:latin typeface="+mn-lt"/>
                          <a:ea typeface="Arial"/>
                          <a:cs typeface="Arial"/>
                          <a:sym typeface="Arial"/>
                        </a:rPr>
                        <a:t>of variety and availability for</a:t>
                      </a:r>
                    </a:p>
                    <a:p>
                      <a:r>
                        <a:rPr lang="en-US" sz="1600" b="0" i="0" u="none" strike="noStrike" cap="none" baseline="0" dirty="0" smtClean="0">
                          <a:solidFill>
                            <a:schemeClr val="dk1"/>
                          </a:solidFill>
                          <a:latin typeface="+mn-lt"/>
                          <a:ea typeface="Arial"/>
                          <a:cs typeface="Arial"/>
                          <a:sym typeface="Arial"/>
                        </a:rPr>
                        <a:t>uncertain demand products</a:t>
                      </a:r>
                      <a:endParaRPr lang="en-US" sz="1600" dirty="0">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33366963"/>
                  </a:ext>
                </a:extLst>
              </a:tr>
            </a:tbl>
          </a:graphicData>
        </a:graphic>
      </p:graphicFrame>
    </p:spTree>
    <p:extLst>
      <p:ext uri="{BB962C8B-B14F-4D97-AF65-F5344CB8AC3E}">
        <p14:creationId xmlns:p14="http://schemas.microsoft.com/office/powerpoint/2010/main" val="118272909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lnSpc>
                <a:spcPct val="90000"/>
              </a:lnSpc>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4585840"/>
          </a:xfrm>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Omni-channel retailing has the potential to combine the complementary strengths of physical stores and the online channel. Physical stores are good at letting customers experience high information complexity products in person. They are also cost effective at selling products with predictable demand. The online channel, in contrast, is cost effective at selling products with unpredictable demand but cannot let customers experience high information complexity products. An effective portfolio results if brick-and-mortar stores sell predictable demand items, serve as showrooms for high information complexity items with unpredictable demand, and serve as pickup locations for the online channel, while the online channel delivers unpredictable demand items to the </a:t>
            </a:r>
            <a:r>
              <a:rPr lang="en-US" sz="2200" kern="1200" smtClean="0">
                <a:solidFill>
                  <a:srgbClr val="000000"/>
                </a:solidFill>
                <a:latin typeface="Arial (Body)"/>
                <a:ea typeface="+mn-ea"/>
                <a:cs typeface="+mn-cs"/>
              </a:rPr>
              <a:t>customer.</a:t>
            </a:r>
          </a:p>
        </p:txBody>
      </p:sp>
    </p:spTree>
    <p:extLst>
      <p:ext uri="{BB962C8B-B14F-4D97-AF65-F5344CB8AC3E}">
        <p14:creationId xmlns:p14="http://schemas.microsoft.com/office/powerpoint/2010/main" val="8139840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r>
              <a:rPr lang="en-US" dirty="0" smtClean="0">
                <a:latin typeface="Times New Roman" panose="02020603050405020304" pitchFamily="18" charset="0"/>
              </a:rPr>
              <a:t>Copyright</a:t>
            </a:r>
            <a:endParaRPr lang="en-US" sz="2000" b="0" dirty="0">
              <a:latin typeface="Times New Roman" panose="02020603050405020304" pitchFamily="18" charset="0"/>
            </a:endParaRPr>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7270236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Factors Affecting Distribution Network Design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33907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Supply chain costs affected by network structure: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Inventories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Transportation</a:t>
            </a:r>
          </a:p>
          <a:p>
            <a:pPr marL="741553" lvl="1" indent="-284353"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Facilities</a:t>
            </a:r>
            <a:endParaRPr lang="en-US" sz="2400" kern="1200" dirty="0">
              <a:solidFill>
                <a:srgbClr val="000000"/>
              </a:solidFill>
              <a:latin typeface="Arial (Body)"/>
              <a:ea typeface="+mn-ea"/>
              <a:cs typeface="+mn-cs"/>
            </a:endParaRPr>
          </a:p>
          <a:p>
            <a:pPr marL="741553" lvl="1" indent="-284353"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Information</a:t>
            </a:r>
          </a:p>
        </p:txBody>
      </p:sp>
    </p:spTree>
    <p:extLst>
      <p:ext uri="{BB962C8B-B14F-4D97-AF65-F5344CB8AC3E}">
        <p14:creationId xmlns:p14="http://schemas.microsoft.com/office/powerpoint/2010/main" val="16222957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323"/>
            <a:ext cx="8229600" cy="123107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Desired Response Time and Number of Facilities</a:t>
            </a:r>
            <a:endParaRPr lang="en-US" kern="1200" dirty="0">
              <a:latin typeface="Times New Roman" panose="02020603050405020304" pitchFamily="18" charset="0"/>
              <a:ea typeface="+mj-ea"/>
              <a:cs typeface="+mj-cs"/>
            </a:endParaRPr>
          </a:p>
        </p:txBody>
      </p:sp>
      <p:pic>
        <p:nvPicPr>
          <p:cNvPr id="5" name="Picture 4" descr="A graph shows the relationship between desired response time and number of facilities. A curve illustrates how the desired response time increases as the required number of facilities decreases."/>
          <p:cNvPicPr>
            <a:picLocks noChangeAspect="1"/>
          </p:cNvPicPr>
          <p:nvPr/>
        </p:nvPicPr>
        <p:blipFill>
          <a:blip r:embed="rId3"/>
          <a:stretch>
            <a:fillRect/>
          </a:stretch>
        </p:blipFill>
        <p:spPr>
          <a:xfrm>
            <a:off x="1841923" y="1655970"/>
            <a:ext cx="5741884" cy="3614413"/>
          </a:xfrm>
          <a:prstGeom prst="rect">
            <a:avLst/>
          </a:prstGeom>
        </p:spPr>
      </p:pic>
      <p:sp>
        <p:nvSpPr>
          <p:cNvPr id="4" name="Text Placeholder 3"/>
          <p:cNvSpPr>
            <a:spLocks noGrp="1"/>
          </p:cNvSpPr>
          <p:nvPr>
            <p:ph type="body" idx="1"/>
          </p:nvPr>
        </p:nvSpPr>
        <p:spPr>
          <a:xfrm>
            <a:off x="457200" y="5570770"/>
            <a:ext cx="8229600" cy="698811"/>
          </a:xfrm>
        </p:spPr>
        <p:txBody>
          <a:bodyPr/>
          <a:lstStyle/>
          <a:p>
            <a:pPr marL="0" indent="0">
              <a:buNone/>
            </a:pPr>
            <a:r>
              <a:rPr lang="en-US" sz="2000" b="1" dirty="0" smtClean="0">
                <a:latin typeface="+mn-lt"/>
              </a:rPr>
              <a:t>Figure 4-1</a:t>
            </a:r>
            <a:r>
              <a:rPr lang="en-US" sz="2000" dirty="0" smtClean="0">
                <a:latin typeface="+mn-lt"/>
              </a:rPr>
              <a:t> Relationship </a:t>
            </a:r>
            <a:r>
              <a:rPr lang="en-US" sz="2000" dirty="0">
                <a:latin typeface="+mn-lt"/>
              </a:rPr>
              <a:t>Between Desired Response Time and Number of </a:t>
            </a:r>
            <a:r>
              <a:rPr lang="en-US" sz="2000" dirty="0" smtClean="0">
                <a:latin typeface="+mn-lt"/>
              </a:rPr>
              <a:t>Facilities</a:t>
            </a:r>
            <a:endParaRPr lang="en-US" sz="2000" dirty="0">
              <a:latin typeface="+mn-lt"/>
            </a:endParaRPr>
          </a:p>
        </p:txBody>
      </p:sp>
    </p:spTree>
    <p:extLst>
      <p:ext uri="{BB962C8B-B14F-4D97-AF65-F5344CB8AC3E}">
        <p14:creationId xmlns:p14="http://schemas.microsoft.com/office/powerpoint/2010/main" val="2734013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9865"/>
            <a:ext cx="8229600" cy="655534"/>
          </a:xfrm>
        </p:spPr>
        <p:txBody>
          <a:bodyPr tIns="91425" anchor="b">
            <a:spAutoFit/>
          </a:bodyPr>
          <a:lstStyle/>
          <a:p>
            <a:pPr lvl="0" defTabSz="457200">
              <a:lnSpc>
                <a:spcPct val="90000"/>
              </a:lnSpc>
              <a:spcBef>
                <a:spcPct val="0"/>
              </a:spcBef>
              <a:buClrTx/>
            </a:pPr>
            <a:r>
              <a:rPr lang="en-US" kern="1200" dirty="0" smtClean="0">
                <a:latin typeface="Times New Roman" panose="02020603050405020304" pitchFamily="18" charset="0"/>
                <a:ea typeface="+mj-ea"/>
                <a:cs typeface="+mj-cs"/>
              </a:rPr>
              <a:t>Inventory Costs and Number of Facilities</a:t>
            </a:r>
            <a:endParaRPr lang="en-US" kern="1200" dirty="0">
              <a:latin typeface="Times New Roman" panose="02020603050405020304" pitchFamily="18" charset="0"/>
              <a:ea typeface="+mj-ea"/>
              <a:cs typeface="+mj-cs"/>
            </a:endParaRPr>
          </a:p>
        </p:txBody>
      </p:sp>
      <p:pic>
        <p:nvPicPr>
          <p:cNvPr id="5" name="Picture 4" descr="A graph plots a curve showing the relationship between number of facilities and inventory costs. As the number of facilities increases, so does the inventory cost."/>
          <p:cNvPicPr>
            <a:picLocks noChangeAspect="1"/>
          </p:cNvPicPr>
          <p:nvPr/>
        </p:nvPicPr>
        <p:blipFill>
          <a:blip r:embed="rId3"/>
          <a:stretch>
            <a:fillRect/>
          </a:stretch>
        </p:blipFill>
        <p:spPr>
          <a:xfrm>
            <a:off x="1827657" y="1785021"/>
            <a:ext cx="5488687" cy="3532514"/>
          </a:xfrm>
          <a:prstGeom prst="rect">
            <a:avLst/>
          </a:prstGeom>
        </p:spPr>
      </p:pic>
      <p:sp>
        <p:nvSpPr>
          <p:cNvPr id="3" name="Text Placeholder 2"/>
          <p:cNvSpPr>
            <a:spLocks noGrp="1"/>
          </p:cNvSpPr>
          <p:nvPr>
            <p:ph type="body" idx="1"/>
          </p:nvPr>
        </p:nvSpPr>
        <p:spPr>
          <a:xfrm>
            <a:off x="457200" y="5571360"/>
            <a:ext cx="8229600" cy="771383"/>
          </a:xfrm>
        </p:spPr>
        <p:txBody>
          <a:bodyPr/>
          <a:lstStyle/>
          <a:p>
            <a:pPr marL="0" indent="0">
              <a:buNone/>
            </a:pPr>
            <a:r>
              <a:rPr lang="en-US" sz="2000" b="1" dirty="0" smtClean="0">
                <a:latin typeface="+mn-lt"/>
              </a:rPr>
              <a:t>Figure 4-2</a:t>
            </a:r>
            <a:r>
              <a:rPr lang="en-US" sz="2000" dirty="0" smtClean="0">
                <a:latin typeface="+mn-lt"/>
              </a:rPr>
              <a:t> </a:t>
            </a:r>
            <a:r>
              <a:rPr lang="en-US" sz="2000" dirty="0">
                <a:latin typeface="+mn-lt"/>
              </a:rPr>
              <a:t>Relationship Between Number of Facilities and Inventory </a:t>
            </a:r>
            <a:r>
              <a:rPr lang="en-US" sz="2000" dirty="0" smtClean="0">
                <a:latin typeface="+mn-lt"/>
              </a:rPr>
              <a:t>Costs</a:t>
            </a:r>
            <a:endParaRPr lang="en-US" sz="2000" dirty="0">
              <a:latin typeface="+mn-lt"/>
            </a:endParaRPr>
          </a:p>
        </p:txBody>
      </p:sp>
    </p:spTree>
    <p:extLst>
      <p:ext uri="{BB962C8B-B14F-4D97-AF65-F5344CB8AC3E}">
        <p14:creationId xmlns:p14="http://schemas.microsoft.com/office/powerpoint/2010/main" val="2376426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323"/>
            <a:ext cx="8229600" cy="1231076"/>
          </a:xfrm>
        </p:spPr>
        <p:txBody>
          <a:bodyPr tIns="91425" anchor="b">
            <a:spAutoFit/>
          </a:bodyPr>
          <a:lstStyle/>
          <a:p>
            <a:pPr lvl="0" defTabSz="457200">
              <a:spcBef>
                <a:spcPct val="0"/>
              </a:spcBef>
              <a:buClrTx/>
            </a:pPr>
            <a:r>
              <a:rPr lang="en-US" kern="1200" dirty="0" smtClean="0">
                <a:latin typeface="Times New Roman" panose="02020603050405020304" pitchFamily="18" charset="0"/>
                <a:ea typeface="+mj-ea"/>
                <a:cs typeface="+mj-cs"/>
              </a:rPr>
              <a:t>Transportation Costs and Number of Facilities</a:t>
            </a:r>
            <a:endParaRPr lang="en-US" kern="1200" dirty="0">
              <a:latin typeface="Times New Roman" panose="02020603050405020304" pitchFamily="18" charset="0"/>
              <a:ea typeface="+mj-ea"/>
              <a:cs typeface="+mj-cs"/>
            </a:endParaRPr>
          </a:p>
        </p:txBody>
      </p:sp>
      <p:pic>
        <p:nvPicPr>
          <p:cNvPr id="5" name="Picture 4" descr="A graph shows the relationship between the number of facilities and transportation cost. The graph is a curve showing the relationship between the number of facilities and transportation cost. Initially the transportation cost decreases as the number of facilities increases. However, after as certain point, the line curves and begins to increase."/>
          <p:cNvPicPr>
            <a:picLocks noChangeAspect="1"/>
          </p:cNvPicPr>
          <p:nvPr/>
        </p:nvPicPr>
        <p:blipFill>
          <a:blip r:embed="rId3"/>
          <a:stretch>
            <a:fillRect/>
          </a:stretch>
        </p:blipFill>
        <p:spPr>
          <a:xfrm>
            <a:off x="2023181" y="1558762"/>
            <a:ext cx="5097639" cy="3797843"/>
          </a:xfrm>
          <a:prstGeom prst="rect">
            <a:avLst/>
          </a:prstGeom>
        </p:spPr>
      </p:pic>
      <p:sp>
        <p:nvSpPr>
          <p:cNvPr id="3" name="Text Placeholder 2"/>
          <p:cNvSpPr>
            <a:spLocks noGrp="1"/>
          </p:cNvSpPr>
          <p:nvPr>
            <p:ph type="body" idx="1"/>
          </p:nvPr>
        </p:nvSpPr>
        <p:spPr>
          <a:xfrm>
            <a:off x="457200" y="5356605"/>
            <a:ext cx="8229600" cy="916856"/>
          </a:xfrm>
        </p:spPr>
        <p:txBody>
          <a:bodyPr/>
          <a:lstStyle/>
          <a:p>
            <a:pPr marL="0" indent="0">
              <a:buNone/>
            </a:pPr>
            <a:r>
              <a:rPr lang="en-US" sz="2000" b="1" dirty="0" smtClean="0">
                <a:latin typeface="+mn-lt"/>
              </a:rPr>
              <a:t>Figure 4-3</a:t>
            </a:r>
            <a:r>
              <a:rPr lang="en-US" sz="2000" dirty="0" smtClean="0">
                <a:latin typeface="+mn-lt"/>
              </a:rPr>
              <a:t> Relationship </a:t>
            </a:r>
            <a:r>
              <a:rPr lang="en-US" sz="2000" dirty="0">
                <a:latin typeface="+mn-lt"/>
              </a:rPr>
              <a:t>Between Number of Facilities and Transportation </a:t>
            </a:r>
            <a:r>
              <a:rPr lang="en-US" sz="2000" dirty="0" smtClean="0">
                <a:latin typeface="+mn-lt"/>
              </a:rPr>
              <a:t>Cost</a:t>
            </a:r>
            <a:endParaRPr lang="en-US" sz="2000" dirty="0">
              <a:latin typeface="+mn-lt"/>
            </a:endParaRPr>
          </a:p>
        </p:txBody>
      </p:sp>
    </p:spTree>
    <p:extLst>
      <p:ext uri="{BB962C8B-B14F-4D97-AF65-F5344CB8AC3E}">
        <p14:creationId xmlns:p14="http://schemas.microsoft.com/office/powerpoint/2010/main" val="2569507080"/>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8059</TotalTime>
  <Words>3966</Words>
  <Application>Microsoft Office PowerPoint</Application>
  <PresentationFormat>On-screen Show (4:3)</PresentationFormat>
  <Paragraphs>777</Paragraphs>
  <Slides>55</Slides>
  <Notes>10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55</vt:i4>
      </vt:variant>
    </vt:vector>
  </HeadingPairs>
  <TitlesOfParts>
    <vt:vector size="63" baseType="lpstr">
      <vt:lpstr>Arial</vt:lpstr>
      <vt:lpstr>Arial (Body)</vt:lpstr>
      <vt:lpstr>Noto Sans Symbols</vt:lpstr>
      <vt:lpstr>Times New Roman</vt:lpstr>
      <vt:lpstr>Verdana</vt:lpstr>
      <vt:lpstr>Wingdings</vt:lpstr>
      <vt:lpstr>508 Lecture</vt:lpstr>
      <vt:lpstr>1_508 Lecture</vt:lpstr>
      <vt:lpstr>Supply Chain Management: Strategy, Planning, and Operation</vt:lpstr>
      <vt:lpstr>Learning Objectives</vt:lpstr>
      <vt:lpstr>Distribution Network Design in the Supply Chain</vt:lpstr>
      <vt:lpstr>Factors Affecting Distribution Network Design (1 of 3)</vt:lpstr>
      <vt:lpstr>Factors Affecting Distribution Network Design (2 of 3)</vt:lpstr>
      <vt:lpstr>Factors Affecting Distribution Network Design (3 of 3)</vt:lpstr>
      <vt:lpstr>Desired Response Time and Number of Facilities</vt:lpstr>
      <vt:lpstr>Inventory Costs and Number of Facilities</vt:lpstr>
      <vt:lpstr>Transportation Costs and Number of Facilities</vt:lpstr>
      <vt:lpstr>Facility Costs and Number of Facilities</vt:lpstr>
      <vt:lpstr>Logistics Cost, Response Time, and Number of Facilities</vt:lpstr>
      <vt:lpstr>Summary of Learning Objective 1</vt:lpstr>
      <vt:lpstr>Design Options for a Distribution Network (1 of 2)</vt:lpstr>
      <vt:lpstr>Design Options for a Distribution Network (2 of 2)</vt:lpstr>
      <vt:lpstr>Figure 4-6 Manufacturer Storage with Direct Shipping</vt:lpstr>
      <vt:lpstr>Manufacturer Storage with Direct Shipping Network (1 of 2)</vt:lpstr>
      <vt:lpstr>Manufacturer Storage with Direct Shipping Network (2 of 2)</vt:lpstr>
      <vt:lpstr>Figure 4-7 In-Transit Merge Network</vt:lpstr>
      <vt:lpstr>In-Transit Merge (1 of 2)</vt:lpstr>
      <vt:lpstr>In-Transit Merge (2 of 2)</vt:lpstr>
      <vt:lpstr>Figure 4-8 Distributor Storage with Carrier Delivery</vt:lpstr>
      <vt:lpstr>Distributor Storage with Carrier Delivery (1 of 2)</vt:lpstr>
      <vt:lpstr>Distributor Storage with Carrier Delivery (2 of 2)</vt:lpstr>
      <vt:lpstr>Figure 4-9 Distributor Storage with Last Mile Delivery</vt:lpstr>
      <vt:lpstr>Distributor Storage with Last Mile Delivery (1 of 2)</vt:lpstr>
      <vt:lpstr>Distributor Storage with Last Mile Delivery (2 of 2)</vt:lpstr>
      <vt:lpstr>Figure 4-10 Manufacturer or Distributor Storage with Customer Pickup</vt:lpstr>
      <vt:lpstr>Manufacturer or Distributor Storage with Customer Pickup (1 of 2)</vt:lpstr>
      <vt:lpstr>Manufacturer or Distributor Storage with Customer Pickup (2 of 2)</vt:lpstr>
      <vt:lpstr>Figure 4-11 Retail Storage with Customer Pickup</vt:lpstr>
      <vt:lpstr>Retail Storage with Customer Pickup (1 of 2)</vt:lpstr>
      <vt:lpstr>Retail Storage with Customer Pickup (2 of 2)</vt:lpstr>
      <vt:lpstr>Comparative Performance of Delivery Network Designs (1 of 3)</vt:lpstr>
      <vt:lpstr>Comparative Performance of Delivery Network Designs (2 of 3)</vt:lpstr>
      <vt:lpstr>Comparative Performance of Delivery Network Designs (3 of 3)</vt:lpstr>
      <vt:lpstr>Delivery Networks for Different Product/ Customer Characteristics (1 of 2)</vt:lpstr>
      <vt:lpstr>Delivery Networks for Different Product/ Customer Characteristics (2 of 2)</vt:lpstr>
      <vt:lpstr>Summary of Learning Objective 2</vt:lpstr>
      <vt:lpstr>Online Sales and Omni-Channel Retailing</vt:lpstr>
      <vt:lpstr>Figure 4-12 Alternatives in Omni-Channel Retailing</vt:lpstr>
      <vt:lpstr>Alternatives in Omni-Channel Retailing (1 of 3)</vt:lpstr>
      <vt:lpstr>Alternatives in Omni-Channel Retailing (2 of 3)</vt:lpstr>
      <vt:lpstr>Alternatives in Omni-Channel Retailing (3 of 3)</vt:lpstr>
      <vt:lpstr>Performance of Channels (1 of 3)</vt:lpstr>
      <vt:lpstr>Performance of Channels (2 of 3)</vt:lpstr>
      <vt:lpstr>Performance of Channels (3 of 3)</vt:lpstr>
      <vt:lpstr>Performance of Channels in Terms of Cost (1 of 2)</vt:lpstr>
      <vt:lpstr>Performance of Channels in Terms of Cost (2 of 2)</vt:lpstr>
      <vt:lpstr>Relative Costs for Omni-Channel Alternatives</vt:lpstr>
      <vt:lpstr>Framework for Omni-Channel Retailing (1 of 4)</vt:lpstr>
      <vt:lpstr>Framework for Omni-Channel Retailing (2 of 4)</vt:lpstr>
      <vt:lpstr>Framework for Omni-Channel Retailing (3 of 4)</vt:lpstr>
      <vt:lpstr>Framework for Omni-Channel Retailing (4 of 4)</vt:lpstr>
      <vt:lpstr>Summary of Learning Objective 3</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PAVITHRAN M</cp:lastModifiedBy>
  <cp:revision>817</cp:revision>
  <dcterms:modified xsi:type="dcterms:W3CDTF">2017-12-08T08:28:02Z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